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60"/>
  </p:notesMasterIdLst>
  <p:handoutMasterIdLst>
    <p:handoutMasterId r:id="rId61"/>
  </p:handoutMasterIdLst>
  <p:sldIdLst>
    <p:sldId id="258" r:id="rId2"/>
    <p:sldId id="337" r:id="rId3"/>
    <p:sldId id="340" r:id="rId4"/>
    <p:sldId id="341" r:id="rId5"/>
    <p:sldId id="342" r:id="rId6"/>
    <p:sldId id="386" r:id="rId7"/>
    <p:sldId id="338" r:id="rId8"/>
    <p:sldId id="339" r:id="rId9"/>
    <p:sldId id="345" r:id="rId10"/>
    <p:sldId id="344" r:id="rId11"/>
    <p:sldId id="343" r:id="rId12"/>
    <p:sldId id="380" r:id="rId13"/>
    <p:sldId id="273" r:id="rId14"/>
    <p:sldId id="275" r:id="rId15"/>
    <p:sldId id="346" r:id="rId16"/>
    <p:sldId id="347" r:id="rId17"/>
    <p:sldId id="283" r:id="rId18"/>
    <p:sldId id="348" r:id="rId19"/>
    <p:sldId id="349" r:id="rId20"/>
    <p:sldId id="350" r:id="rId21"/>
    <p:sldId id="351" r:id="rId22"/>
    <p:sldId id="385" r:id="rId23"/>
    <p:sldId id="355" r:id="rId24"/>
    <p:sldId id="356" r:id="rId25"/>
    <p:sldId id="357" r:id="rId26"/>
    <p:sldId id="358" r:id="rId27"/>
    <p:sldId id="359" r:id="rId28"/>
    <p:sldId id="360" r:id="rId29"/>
    <p:sldId id="361" r:id="rId30"/>
    <p:sldId id="362" r:id="rId31"/>
    <p:sldId id="376" r:id="rId32"/>
    <p:sldId id="377" r:id="rId33"/>
    <p:sldId id="367" r:id="rId34"/>
    <p:sldId id="387" r:id="rId35"/>
    <p:sldId id="412" r:id="rId36"/>
    <p:sldId id="410" r:id="rId37"/>
    <p:sldId id="411" r:id="rId38"/>
    <p:sldId id="352" r:id="rId39"/>
    <p:sldId id="353" r:id="rId40"/>
    <p:sldId id="389" r:id="rId41"/>
    <p:sldId id="390" r:id="rId42"/>
    <p:sldId id="391" r:id="rId43"/>
    <p:sldId id="392" r:id="rId44"/>
    <p:sldId id="393" r:id="rId45"/>
    <p:sldId id="394" r:id="rId46"/>
    <p:sldId id="395" r:id="rId47"/>
    <p:sldId id="396" r:id="rId48"/>
    <p:sldId id="397" r:id="rId49"/>
    <p:sldId id="400" r:id="rId50"/>
    <p:sldId id="333" r:id="rId51"/>
    <p:sldId id="407" r:id="rId52"/>
    <p:sldId id="404" r:id="rId53"/>
    <p:sldId id="405" r:id="rId54"/>
    <p:sldId id="406" r:id="rId55"/>
    <p:sldId id="408" r:id="rId56"/>
    <p:sldId id="334" r:id="rId57"/>
    <p:sldId id="398" r:id="rId58"/>
    <p:sldId id="399" r:id="rId59"/>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Lucida Sans" panose="020B0602030504020204" pitchFamily="34" charset="77"/>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Lucida Sans" panose="020B0602030504020204" pitchFamily="34" charset="77"/>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Lucida Sans" panose="020B0602030504020204" pitchFamily="34" charset="77"/>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Lucida Sans" panose="020B0602030504020204" pitchFamily="34" charset="77"/>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Lucida Sans" panose="020B0602030504020204" pitchFamily="34" charset="77"/>
        <a:ea typeface="MS PGothic" panose="020B0600070205080204" pitchFamily="34" charset="-128"/>
        <a:cs typeface="+mn-cs"/>
      </a:defRPr>
    </a:lvl5pPr>
    <a:lvl6pPr marL="2286000" algn="l" defTabSz="914400" rtl="0" eaLnBrk="1" latinLnBrk="0" hangingPunct="1">
      <a:defRPr sz="2400" kern="1200">
        <a:solidFill>
          <a:schemeClr val="tx1"/>
        </a:solidFill>
        <a:latin typeface="Lucida Sans" panose="020B0602030504020204" pitchFamily="34" charset="77"/>
        <a:ea typeface="MS PGothic" panose="020B0600070205080204" pitchFamily="34" charset="-128"/>
        <a:cs typeface="+mn-cs"/>
      </a:defRPr>
    </a:lvl6pPr>
    <a:lvl7pPr marL="2743200" algn="l" defTabSz="914400" rtl="0" eaLnBrk="1" latinLnBrk="0" hangingPunct="1">
      <a:defRPr sz="2400" kern="1200">
        <a:solidFill>
          <a:schemeClr val="tx1"/>
        </a:solidFill>
        <a:latin typeface="Lucida Sans" panose="020B0602030504020204" pitchFamily="34" charset="77"/>
        <a:ea typeface="MS PGothic" panose="020B0600070205080204" pitchFamily="34" charset="-128"/>
        <a:cs typeface="+mn-cs"/>
      </a:defRPr>
    </a:lvl7pPr>
    <a:lvl8pPr marL="3200400" algn="l" defTabSz="914400" rtl="0" eaLnBrk="1" latinLnBrk="0" hangingPunct="1">
      <a:defRPr sz="2400" kern="1200">
        <a:solidFill>
          <a:schemeClr val="tx1"/>
        </a:solidFill>
        <a:latin typeface="Lucida Sans" panose="020B0602030504020204" pitchFamily="34" charset="77"/>
        <a:ea typeface="MS PGothic" panose="020B0600070205080204" pitchFamily="34" charset="-128"/>
        <a:cs typeface="+mn-cs"/>
      </a:defRPr>
    </a:lvl8pPr>
    <a:lvl9pPr marL="3657600" algn="l" defTabSz="914400" rtl="0" eaLnBrk="1" latinLnBrk="0" hangingPunct="1">
      <a:defRPr sz="2400" kern="1200">
        <a:solidFill>
          <a:schemeClr val="tx1"/>
        </a:solidFill>
        <a:latin typeface="Lucida Sans" panose="020B0602030504020204" pitchFamily="34" charset="77"/>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64"/>
  </p:normalViewPr>
  <p:slideViewPr>
    <p:cSldViewPr>
      <p:cViewPr varScale="1">
        <p:scale>
          <a:sx n="86" d="100"/>
          <a:sy n="86" d="100"/>
        </p:scale>
        <p:origin x="54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65536" y="13457817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7799BF9D-B8FA-1C47-84D6-131AEE9AEA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5235" tIns="47617" rIns="95235" bIns="47617" numCol="1" anchor="t" anchorCtr="0" compatLnSpc="1">
            <a:prstTxWarp prst="textNoShape">
              <a:avLst/>
            </a:prstTxWarp>
          </a:bodyPr>
          <a:lstStyle>
            <a:lvl1pPr>
              <a:defRPr sz="1200">
                <a:latin typeface="Tahoma" charset="0"/>
                <a:ea typeface="MS PGothic" charset="0"/>
                <a:cs typeface="MS PGothic" charset="0"/>
              </a:defRPr>
            </a:lvl1pPr>
          </a:lstStyle>
          <a:p>
            <a:pPr>
              <a:defRPr/>
            </a:pPr>
            <a:endParaRPr lang="en-US"/>
          </a:p>
        </p:txBody>
      </p:sp>
      <p:sp>
        <p:nvSpPr>
          <p:cNvPr id="97283" name="Rectangle 3">
            <a:extLst>
              <a:ext uri="{FF2B5EF4-FFF2-40B4-BE49-F238E27FC236}">
                <a16:creationId xmlns:a16="http://schemas.microsoft.com/office/drawing/2014/main" id="{91B9B75B-6A6D-BD4E-A371-ABD41376B537}"/>
              </a:ext>
            </a:extLst>
          </p:cNvPr>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5235" tIns="47617" rIns="95235" bIns="47617" numCol="1" anchor="t" anchorCtr="0" compatLnSpc="1">
            <a:prstTxWarp prst="textNoShape">
              <a:avLst/>
            </a:prstTxWarp>
          </a:bodyPr>
          <a:lstStyle>
            <a:lvl1pPr algn="r">
              <a:defRPr sz="1200">
                <a:latin typeface="Tahoma" charset="0"/>
                <a:ea typeface="MS PGothic" charset="0"/>
                <a:cs typeface="MS PGothic" charset="0"/>
              </a:defRPr>
            </a:lvl1pPr>
          </a:lstStyle>
          <a:p>
            <a:pPr>
              <a:defRPr/>
            </a:pPr>
            <a:endParaRPr lang="en-US"/>
          </a:p>
        </p:txBody>
      </p:sp>
      <p:sp>
        <p:nvSpPr>
          <p:cNvPr id="97284" name="Rectangle 4">
            <a:extLst>
              <a:ext uri="{FF2B5EF4-FFF2-40B4-BE49-F238E27FC236}">
                <a16:creationId xmlns:a16="http://schemas.microsoft.com/office/drawing/2014/main" id="{C1D73F16-E433-6140-8E7E-90F8ABC8933B}"/>
              </a:ext>
            </a:extLst>
          </p:cNvPr>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5235" tIns="47617" rIns="95235" bIns="47617" numCol="1" anchor="b" anchorCtr="0" compatLnSpc="1">
            <a:prstTxWarp prst="textNoShape">
              <a:avLst/>
            </a:prstTxWarp>
          </a:bodyPr>
          <a:lstStyle>
            <a:lvl1pPr>
              <a:defRPr sz="1200">
                <a:latin typeface="Tahoma" charset="0"/>
                <a:ea typeface="MS PGothic" charset="0"/>
                <a:cs typeface="MS PGothic" charset="0"/>
              </a:defRPr>
            </a:lvl1pPr>
          </a:lstStyle>
          <a:p>
            <a:pPr>
              <a:defRPr/>
            </a:pPr>
            <a:endParaRPr lang="en-US"/>
          </a:p>
        </p:txBody>
      </p:sp>
      <p:sp>
        <p:nvSpPr>
          <p:cNvPr id="97285" name="Rectangle 5">
            <a:extLst>
              <a:ext uri="{FF2B5EF4-FFF2-40B4-BE49-F238E27FC236}">
                <a16:creationId xmlns:a16="http://schemas.microsoft.com/office/drawing/2014/main" id="{BF589F5D-358F-C848-9851-95547FCC2CF4}"/>
              </a:ext>
            </a:extLst>
          </p:cNvPr>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5235" tIns="47617" rIns="95235" bIns="47617" numCol="1" anchor="b" anchorCtr="0" compatLnSpc="1">
            <a:prstTxWarp prst="textNoShape">
              <a:avLst/>
            </a:prstTxWarp>
          </a:bodyPr>
          <a:lstStyle>
            <a:lvl1pPr algn="r">
              <a:defRPr sz="1200">
                <a:latin typeface="Tahoma" panose="020B0604030504040204" pitchFamily="34" charset="0"/>
              </a:defRPr>
            </a:lvl1pPr>
          </a:lstStyle>
          <a:p>
            <a:fld id="{8396FDF9-062B-4D4C-8CB3-FF3AC9A24A1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38791E4E-85AC-404B-85AA-E88019C0409E}"/>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5235" tIns="47617" rIns="95235" bIns="47617" numCol="1" anchor="t" anchorCtr="0" compatLnSpc="1">
            <a:prstTxWarp prst="textNoShape">
              <a:avLst/>
            </a:prstTxWarp>
          </a:bodyPr>
          <a:lstStyle>
            <a:lvl1pPr>
              <a:defRPr sz="1200">
                <a:latin typeface="Lucida Sans" charset="0"/>
                <a:ea typeface="MS PGothic" charset="0"/>
                <a:cs typeface="MS PGothic" charset="0"/>
              </a:defRPr>
            </a:lvl1pPr>
          </a:lstStyle>
          <a:p>
            <a:pPr>
              <a:defRPr/>
            </a:pPr>
            <a:endParaRPr lang="en-US"/>
          </a:p>
        </p:txBody>
      </p:sp>
      <p:sp>
        <p:nvSpPr>
          <p:cNvPr id="101379" name="Rectangle 3">
            <a:extLst>
              <a:ext uri="{FF2B5EF4-FFF2-40B4-BE49-F238E27FC236}">
                <a16:creationId xmlns:a16="http://schemas.microsoft.com/office/drawing/2014/main" id="{FB0DF3FE-B5B5-3B4A-9FBC-C03F39713C04}"/>
              </a:ext>
            </a:extLst>
          </p:cNvPr>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5235" tIns="47617" rIns="95235" bIns="47617" numCol="1" anchor="t" anchorCtr="0" compatLnSpc="1">
            <a:prstTxWarp prst="textNoShape">
              <a:avLst/>
            </a:prstTxWarp>
          </a:bodyPr>
          <a:lstStyle>
            <a:lvl1pPr algn="r">
              <a:defRPr sz="1200">
                <a:latin typeface="Lucida Sans" charset="0"/>
                <a:ea typeface="MS PGothic" charset="0"/>
                <a:cs typeface="MS PGothic" charset="0"/>
              </a:defRPr>
            </a:lvl1pPr>
          </a:lstStyle>
          <a:p>
            <a:pPr>
              <a:defRPr/>
            </a:pPr>
            <a:endParaRPr lang="en-US"/>
          </a:p>
        </p:txBody>
      </p:sp>
      <p:sp>
        <p:nvSpPr>
          <p:cNvPr id="15364" name="Rectangle 4">
            <a:extLst>
              <a:ext uri="{FF2B5EF4-FFF2-40B4-BE49-F238E27FC236}">
                <a16:creationId xmlns:a16="http://schemas.microsoft.com/office/drawing/2014/main" id="{1F351D7C-D858-924E-BF57-70CADDF0A28C}"/>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1" name="Rectangle 5">
            <a:extLst>
              <a:ext uri="{FF2B5EF4-FFF2-40B4-BE49-F238E27FC236}">
                <a16:creationId xmlns:a16="http://schemas.microsoft.com/office/drawing/2014/main" id="{DB05A8F6-492C-BD47-8AF5-E5D678E0C9F8}"/>
              </a:ext>
            </a:extLst>
          </p:cNvPr>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5235" tIns="47617" rIns="95235" bIns="4761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1382" name="Rectangle 6">
            <a:extLst>
              <a:ext uri="{FF2B5EF4-FFF2-40B4-BE49-F238E27FC236}">
                <a16:creationId xmlns:a16="http://schemas.microsoft.com/office/drawing/2014/main" id="{731ED361-44F3-F54A-813D-7123EA4B71B6}"/>
              </a:ext>
            </a:extLst>
          </p:cNvPr>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5235" tIns="47617" rIns="95235" bIns="47617" numCol="1" anchor="b" anchorCtr="0" compatLnSpc="1">
            <a:prstTxWarp prst="textNoShape">
              <a:avLst/>
            </a:prstTxWarp>
          </a:bodyPr>
          <a:lstStyle>
            <a:lvl1pPr>
              <a:defRPr sz="1200">
                <a:latin typeface="Lucida Sans" charset="0"/>
                <a:ea typeface="MS PGothic" charset="0"/>
                <a:cs typeface="MS PGothic" charset="0"/>
              </a:defRPr>
            </a:lvl1pPr>
          </a:lstStyle>
          <a:p>
            <a:pPr>
              <a:defRPr/>
            </a:pPr>
            <a:endParaRPr lang="en-US"/>
          </a:p>
        </p:txBody>
      </p:sp>
      <p:sp>
        <p:nvSpPr>
          <p:cNvPr id="101383" name="Rectangle 7">
            <a:extLst>
              <a:ext uri="{FF2B5EF4-FFF2-40B4-BE49-F238E27FC236}">
                <a16:creationId xmlns:a16="http://schemas.microsoft.com/office/drawing/2014/main" id="{7DDCEAFC-71F2-6F41-BCCE-E52A6DD28D72}"/>
              </a:ext>
            </a:extLst>
          </p:cNvPr>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5235" tIns="47617" rIns="95235" bIns="47617" numCol="1" anchor="b" anchorCtr="0" compatLnSpc="1">
            <a:prstTxWarp prst="textNoShape">
              <a:avLst/>
            </a:prstTxWarp>
          </a:bodyPr>
          <a:lstStyle>
            <a:lvl1pPr algn="r">
              <a:defRPr sz="1200"/>
            </a:lvl1pPr>
          </a:lstStyle>
          <a:p>
            <a:fld id="{8177D4EE-20C2-1849-8006-E28F21723E1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kumimoji="1"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kumimoji="1"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kumimoji="1"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kumimoji="1" sz="1200" kern="1200">
        <a:solidFill>
          <a:schemeClr val="tx1"/>
        </a:solidFill>
        <a:latin typeface="Arial"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AD266C06-1396-AD4A-BA0D-83D9A8BD37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6F03C360-655E-CA40-A381-B0976D45FB8D}" type="slidenum">
              <a:rPr lang="en-US" altLang="en-US" sz="1200"/>
              <a:pPr eaLnBrk="1" hangingPunct="1"/>
              <a:t>11</a:t>
            </a:fld>
            <a:endParaRPr lang="en-US" altLang="en-US" sz="1200"/>
          </a:p>
        </p:txBody>
      </p:sp>
      <p:sp>
        <p:nvSpPr>
          <p:cNvPr id="27650" name="Rectangle 2">
            <a:extLst>
              <a:ext uri="{FF2B5EF4-FFF2-40B4-BE49-F238E27FC236}">
                <a16:creationId xmlns:a16="http://schemas.microsoft.com/office/drawing/2014/main" id="{0FB32645-4470-B648-BE25-55EF4F0DFC8B}"/>
              </a:ext>
            </a:extLst>
          </p:cNvPr>
          <p:cNvSpPr>
            <a:spLocks noGrp="1" noRot="1" noChangeAspect="1" noChangeArrowheads="1" noTextEdit="1"/>
          </p:cNvSpPr>
          <p:nvPr>
            <p:ph type="sldImg"/>
          </p:nvPr>
        </p:nvSpPr>
        <p:spPr>
          <a:xfrm>
            <a:off x="1270000" y="715963"/>
            <a:ext cx="4778375" cy="3582987"/>
          </a:xfrm>
          <a:ln/>
        </p:spPr>
      </p:sp>
      <p:sp>
        <p:nvSpPr>
          <p:cNvPr id="27651" name="Rectangle 3">
            <a:extLst>
              <a:ext uri="{FF2B5EF4-FFF2-40B4-BE49-F238E27FC236}">
                <a16:creationId xmlns:a16="http://schemas.microsoft.com/office/drawing/2014/main" id="{374A7C3E-6E39-B141-BFBF-5273975E9463}"/>
              </a:ext>
            </a:extLst>
          </p:cNvPr>
          <p:cNvSpPr>
            <a:spLocks noGrp="1" noChangeArrowheads="1"/>
          </p:cNvSpPr>
          <p:nvPr>
            <p:ph type="body" idx="1"/>
          </p:nvPr>
        </p:nvSpPr>
        <p:spPr>
          <a:xfrm>
            <a:off x="974725" y="4537075"/>
            <a:ext cx="5365750" cy="437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505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2310D5-9088-D143-9C10-BC781B3C21E9}" type="slidenum">
              <a:rPr lang="en-US" sz="1200">
                <a:latin typeface="Calibri" charset="0"/>
              </a:rPr>
              <a:pPr eaLnBrk="1" hangingPunct="1"/>
              <a:t>39</a:t>
            </a:fld>
            <a:endParaRPr lang="en-US" sz="1200">
              <a:latin typeface="Calibri" charset="0"/>
            </a:endParaRPr>
          </a:p>
        </p:txBody>
      </p:sp>
    </p:spTree>
    <p:extLst>
      <p:ext uri="{BB962C8B-B14F-4D97-AF65-F5344CB8AC3E}">
        <p14:creationId xmlns:p14="http://schemas.microsoft.com/office/powerpoint/2010/main" val="3050936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6866"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A685D7-3F0B-ED4D-BF71-B2E5FEEDB1C5}" type="slidenum">
              <a:rPr lang="en-US" sz="1200">
                <a:latin typeface="Calibri" charset="0"/>
                <a:cs typeface="Arial" charset="0"/>
              </a:rPr>
              <a:pPr eaLnBrk="1" hangingPunct="1"/>
              <a:t>52</a:t>
            </a:fld>
            <a:endParaRPr lang="en-US" sz="1200">
              <a:latin typeface="Calibri" charset="0"/>
              <a:cs typeface="Arial" charset="0"/>
            </a:endParaRPr>
          </a:p>
        </p:txBody>
      </p:sp>
    </p:spTree>
    <p:extLst>
      <p:ext uri="{BB962C8B-B14F-4D97-AF65-F5344CB8AC3E}">
        <p14:creationId xmlns:p14="http://schemas.microsoft.com/office/powerpoint/2010/main" val="1397720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891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006C3D-1CEB-0749-B98C-5B265E122554}" type="slidenum">
              <a:rPr lang="en-US" sz="1200">
                <a:latin typeface="Calibri" charset="0"/>
              </a:rPr>
              <a:pPr eaLnBrk="1" hangingPunct="1"/>
              <a:t>53</a:t>
            </a:fld>
            <a:endParaRPr lang="en-US" sz="1200">
              <a:latin typeface="Calibri" charset="0"/>
            </a:endParaRPr>
          </a:p>
        </p:txBody>
      </p:sp>
    </p:spTree>
    <p:extLst>
      <p:ext uri="{BB962C8B-B14F-4D97-AF65-F5344CB8AC3E}">
        <p14:creationId xmlns:p14="http://schemas.microsoft.com/office/powerpoint/2010/main" val="455627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096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39D919-79A3-9541-95A7-B37F2E47336A}" type="slidenum">
              <a:rPr lang="en-US" sz="1200">
                <a:latin typeface="Calibri" charset="0"/>
              </a:rPr>
              <a:pPr eaLnBrk="1" hangingPunct="1"/>
              <a:t>54</a:t>
            </a:fld>
            <a:endParaRPr lang="en-US" sz="1200">
              <a:latin typeface="Calibri" charset="0"/>
            </a:endParaRPr>
          </a:p>
        </p:txBody>
      </p:sp>
    </p:spTree>
    <p:extLst>
      <p:ext uri="{BB962C8B-B14F-4D97-AF65-F5344CB8AC3E}">
        <p14:creationId xmlns:p14="http://schemas.microsoft.com/office/powerpoint/2010/main" val="388525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136B9740-3B1C-A547-871A-15F1ED7F33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63F82E48-08B9-8441-B261-37A65F84AA95}" type="slidenum">
              <a:rPr lang="en-US" altLang="en-US" sz="1300"/>
              <a:pPr eaLnBrk="1" hangingPunct="1"/>
              <a:t>26</a:t>
            </a:fld>
            <a:endParaRPr lang="en-US" altLang="en-US" sz="1300"/>
          </a:p>
        </p:txBody>
      </p:sp>
      <p:sp>
        <p:nvSpPr>
          <p:cNvPr id="44034" name="Rectangle 2">
            <a:extLst>
              <a:ext uri="{FF2B5EF4-FFF2-40B4-BE49-F238E27FC236}">
                <a16:creationId xmlns:a16="http://schemas.microsoft.com/office/drawing/2014/main" id="{5094EED8-AF95-6A45-BAC1-E1497AB91343}"/>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C08C8A35-9E4F-DF45-A3B4-097D8746C3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sz="3000">
                <a:latin typeface="Arial" panose="020B0604020202020204" pitchFamily="34" charset="0"/>
              </a:rPr>
              <a:t>For rank positions above b, do not discount</a:t>
            </a:r>
          </a:p>
          <a:p>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4D77807E-E991-6543-879C-05E1456C5B3B}"/>
              </a:ext>
            </a:extLst>
          </p:cNvPr>
          <p:cNvSpPr>
            <a:spLocks noGrp="1" noRot="1" noChangeAspect="1" noTextEdit="1"/>
          </p:cNvSpPr>
          <p:nvPr>
            <p:ph type="sldImg"/>
          </p:nvPr>
        </p:nvSpPr>
        <p:spPr>
          <a:ln/>
        </p:spPr>
      </p:sp>
      <p:sp>
        <p:nvSpPr>
          <p:cNvPr id="47106" name="Notes Placeholder 2">
            <a:extLst>
              <a:ext uri="{FF2B5EF4-FFF2-40B4-BE49-F238E27FC236}">
                <a16:creationId xmlns:a16="http://schemas.microsoft.com/office/drawing/2014/main" id="{0CEA1CFE-C413-9E41-A882-882ECACC51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Normalized DCG:</a:t>
            </a:r>
          </a:p>
          <a:p>
            <a:r>
              <a:rPr lang="en-US" altLang="en-US">
                <a:latin typeface="Arial" panose="020B0604020202020204" pitchFamily="34" charset="0"/>
              </a:rPr>
              <a:t>DCG values are often </a:t>
            </a:r>
            <a:r>
              <a:rPr lang="en-US" altLang="en-US" i="1">
                <a:latin typeface="Arial" panose="020B0604020202020204" pitchFamily="34" charset="0"/>
              </a:rPr>
              <a:t>normalized</a:t>
            </a:r>
            <a:r>
              <a:rPr lang="en-US" altLang="en-US">
                <a:latin typeface="Arial" panose="020B0604020202020204" pitchFamily="34" charset="0"/>
              </a:rPr>
              <a:t> by comparing the DCG at each rank with the DCG value for the </a:t>
            </a:r>
            <a:r>
              <a:rPr lang="en-US" altLang="en-US" i="1">
                <a:latin typeface="Arial" panose="020B0604020202020204" pitchFamily="34" charset="0"/>
              </a:rPr>
              <a:t>perfect ranking</a:t>
            </a:r>
          </a:p>
          <a:p>
            <a:pPr lvl="1"/>
            <a:r>
              <a:rPr lang="en-US" altLang="en-US">
                <a:latin typeface="Arial" panose="020B0604020202020204" pitchFamily="34" charset="0"/>
              </a:rPr>
              <a:t>makes averaging easier for queries with different numbers of relevant documents</a:t>
            </a:r>
          </a:p>
          <a:p>
            <a:endParaRPr lang="en-US" altLang="en-US">
              <a:latin typeface="Arial" panose="020B0604020202020204" pitchFamily="34" charset="0"/>
            </a:endParaRPr>
          </a:p>
        </p:txBody>
      </p:sp>
      <p:sp>
        <p:nvSpPr>
          <p:cNvPr id="47107" name="Slide Number Placeholder 3">
            <a:extLst>
              <a:ext uri="{FF2B5EF4-FFF2-40B4-BE49-F238E27FC236}">
                <a16:creationId xmlns:a16="http://schemas.microsoft.com/office/drawing/2014/main" id="{C5984584-F6FC-D341-AC4A-F107063378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8A929AE7-3B53-904A-9543-AA1A2A1192E6}" type="slidenum">
              <a:rPr lang="en-US" altLang="en-US" sz="1300"/>
              <a:pPr eaLnBrk="1" hangingPunct="1"/>
              <a:t>28</a:t>
            </a:fld>
            <a:endParaRPr lang="en-US"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F3E489C6-6643-BF44-ACAB-7FFD9BBD8D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AAECC28B-5590-B049-842B-34FF31E494C9}" type="slidenum">
              <a:rPr lang="en-US" altLang="en-US" sz="1300"/>
              <a:pPr eaLnBrk="1" hangingPunct="1"/>
              <a:t>29</a:t>
            </a:fld>
            <a:endParaRPr lang="en-US" altLang="en-US" sz="1300"/>
          </a:p>
        </p:txBody>
      </p:sp>
      <p:sp>
        <p:nvSpPr>
          <p:cNvPr id="49154" name="Rectangle 2">
            <a:extLst>
              <a:ext uri="{FF2B5EF4-FFF2-40B4-BE49-F238E27FC236}">
                <a16:creationId xmlns:a16="http://schemas.microsoft.com/office/drawing/2014/main" id="{18C509A6-7FE9-2B4E-9EA5-AA3FB1885FB6}"/>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520261EC-26CE-B34F-AFC2-E16EE42DE4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Perfect ranking:</a:t>
            </a:r>
          </a:p>
          <a:p>
            <a:pPr lvl="1"/>
            <a:r>
              <a:rPr lang="en-US" altLang="en-US">
                <a:latin typeface="Arial" panose="020B0604020202020204" pitchFamily="34" charset="0"/>
              </a:rPr>
              <a:t>3, 3, 3, 2, 2, 2, 1, 0, 0, 0</a:t>
            </a:r>
          </a:p>
          <a:p>
            <a:r>
              <a:rPr lang="en-US" altLang="en-US">
                <a:latin typeface="Arial" panose="020B0604020202020204" pitchFamily="34" charset="0"/>
              </a:rPr>
              <a:t>ideal DCG values:</a:t>
            </a:r>
          </a:p>
          <a:p>
            <a:pPr lvl="1"/>
            <a:r>
              <a:rPr lang="en-US" altLang="en-US">
                <a:latin typeface="Arial" panose="020B0604020202020204" pitchFamily="34" charset="0"/>
              </a:rPr>
              <a:t>3, 6, 7.89, 8.89, 9.75, 10.52, 10.88, 10.88, 10.88, 10</a:t>
            </a:r>
          </a:p>
          <a:p>
            <a:r>
              <a:rPr lang="en-US" altLang="en-US">
                <a:latin typeface="Arial" panose="020B0604020202020204" pitchFamily="34" charset="0"/>
              </a:rPr>
              <a:t>Actual DCG:</a:t>
            </a:r>
          </a:p>
          <a:p>
            <a:pPr lvl="1"/>
            <a:r>
              <a:rPr lang="en-US" altLang="en-US">
                <a:latin typeface="Arial" panose="020B0604020202020204" pitchFamily="34" charset="0"/>
              </a:rPr>
              <a:t>3, 5, 6.89, 6.89, 6.89, 7.28, 7.99, 8.66, 9.61, 9.61</a:t>
            </a:r>
          </a:p>
          <a:p>
            <a:r>
              <a:rPr lang="en-US" altLang="en-US">
                <a:latin typeface="Arial" panose="020B0604020202020204" pitchFamily="34" charset="0"/>
              </a:rPr>
              <a:t>NDCG values (divide actual by ideal):</a:t>
            </a:r>
          </a:p>
          <a:p>
            <a:r>
              <a:rPr lang="en-US" altLang="en-US">
                <a:latin typeface="Arial" panose="020B0604020202020204" pitchFamily="34" charset="0"/>
              </a:rPr>
              <a:t>     1, 0.83, 0.87, 0.76, 0.71, 0.69, 0.73, 0.8, 0.88, 0.88</a:t>
            </a:r>
          </a:p>
          <a:p>
            <a:pPr lvl="1"/>
            <a:r>
              <a:rPr lang="en-US" altLang="en-US">
                <a:latin typeface="Arial" panose="020B0604020202020204" pitchFamily="34" charset="0"/>
              </a:rPr>
              <a:t>NDCG </a:t>
            </a:r>
            <a:r>
              <a:rPr lang="en-US" altLang="en-US">
                <a:latin typeface="Symbol" pitchFamily="2" charset="2"/>
              </a:rPr>
              <a:t>£</a:t>
            </a:r>
            <a:r>
              <a:rPr lang="en-US" altLang="en-US">
                <a:latin typeface="Arial" panose="020B0604020202020204" pitchFamily="34" charset="0"/>
              </a:rPr>
              <a:t> 1 at any rank position</a:t>
            </a:r>
          </a:p>
          <a:p>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8C59F412-65E7-6847-8087-A77DE4E2C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25F21C9C-D0CA-054C-A652-9C17FC004C74}" type="slidenum">
              <a:rPr lang="en-US" altLang="en-US" sz="1200"/>
              <a:pPr eaLnBrk="1" hangingPunct="1"/>
              <a:t>31</a:t>
            </a:fld>
            <a:endParaRPr lang="en-US" altLang="en-US" sz="1200"/>
          </a:p>
        </p:txBody>
      </p:sp>
      <p:sp>
        <p:nvSpPr>
          <p:cNvPr id="52226" name="Rectangle 2">
            <a:extLst>
              <a:ext uri="{FF2B5EF4-FFF2-40B4-BE49-F238E27FC236}">
                <a16:creationId xmlns:a16="http://schemas.microsoft.com/office/drawing/2014/main" id="{F062A83B-A92E-3D41-AA93-44107ECC801E}"/>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7ACC0717-1475-BD4C-BAAF-A6B07BEB95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2770"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320B65-B272-4646-A7DE-437D0C03DB08}" type="slidenum">
              <a:rPr lang="en-US" sz="1200">
                <a:solidFill>
                  <a:srgbClr val="000000"/>
                </a:solidFill>
                <a:latin typeface="Calibri" charset="0"/>
              </a:rPr>
              <a:pPr eaLnBrk="1" hangingPunct="1"/>
              <a:t>35</a:t>
            </a:fld>
            <a:endParaRPr lang="en-US" sz="1200">
              <a:solidFill>
                <a:srgbClr val="000000"/>
              </a:solidFill>
              <a:latin typeface="Calibri" charset="0"/>
            </a:endParaRPr>
          </a:p>
        </p:txBody>
      </p:sp>
    </p:spTree>
    <p:extLst>
      <p:ext uri="{BB962C8B-B14F-4D97-AF65-F5344CB8AC3E}">
        <p14:creationId xmlns:p14="http://schemas.microsoft.com/office/powerpoint/2010/main" val="3061101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2770"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320B65-B272-4646-A7DE-437D0C03DB08}" type="slidenum">
              <a:rPr lang="en-US" sz="1200">
                <a:solidFill>
                  <a:srgbClr val="000000"/>
                </a:solidFill>
                <a:latin typeface="Calibri" charset="0"/>
              </a:rPr>
              <a:pPr eaLnBrk="1" hangingPunct="1"/>
              <a:t>36</a:t>
            </a:fld>
            <a:endParaRPr lang="en-US" sz="1200">
              <a:solidFill>
                <a:srgbClr val="000000"/>
              </a:solidFill>
              <a:latin typeface="Calibri" charset="0"/>
            </a:endParaRPr>
          </a:p>
        </p:txBody>
      </p:sp>
    </p:spTree>
    <p:extLst>
      <p:ext uri="{BB962C8B-B14F-4D97-AF65-F5344CB8AC3E}">
        <p14:creationId xmlns:p14="http://schemas.microsoft.com/office/powerpoint/2010/main" val="959420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481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EC65FC-5E08-6349-8E17-2238451C4A3D}" type="slidenum">
              <a:rPr lang="en-US" sz="1200">
                <a:solidFill>
                  <a:srgbClr val="000000"/>
                </a:solidFill>
                <a:latin typeface="Calibri" charset="0"/>
              </a:rPr>
              <a:pPr eaLnBrk="1" hangingPunct="1"/>
              <a:t>37</a:t>
            </a:fld>
            <a:endParaRPr lang="en-US" sz="1200">
              <a:solidFill>
                <a:srgbClr val="000000"/>
              </a:solidFill>
              <a:latin typeface="Calibri" charset="0"/>
            </a:endParaRPr>
          </a:p>
        </p:txBody>
      </p:sp>
    </p:spTree>
    <p:extLst>
      <p:ext uri="{BB962C8B-B14F-4D97-AF65-F5344CB8AC3E}">
        <p14:creationId xmlns:p14="http://schemas.microsoft.com/office/powerpoint/2010/main" val="2681624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MENTION MORE CLEARLY THA</a:t>
            </a:r>
            <a:r>
              <a:rPr lang="en-US" baseline="0">
                <a:latin typeface="Calibri" charset="0"/>
              </a:rPr>
              <a:t>T THIS SUPPORTS THE IDEA OF RANKING UP AN ITEM THAT IS CLICKED AND BELOW AN ITEM THAT ISN”T CLICKED.</a:t>
            </a:r>
            <a:endParaRPr lang="en-US">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F1BB39-71C1-5449-9EBA-58F4C0AC0DBF}" type="slidenum">
              <a:rPr lang="en-US" sz="1200">
                <a:latin typeface="Calibri" charset="0"/>
              </a:rPr>
              <a:pPr eaLnBrk="1" hangingPunct="1"/>
              <a:t>38</a:t>
            </a:fld>
            <a:endParaRPr lang="en-US" sz="1200">
              <a:latin typeface="Calibri" charset="0"/>
            </a:endParaRPr>
          </a:p>
        </p:txBody>
      </p:sp>
    </p:spTree>
    <p:extLst>
      <p:ext uri="{BB962C8B-B14F-4D97-AF65-F5344CB8AC3E}">
        <p14:creationId xmlns:p14="http://schemas.microsoft.com/office/powerpoint/2010/main" val="3659421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233337"/>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C56F6-87AE-8648-B844-DB9C04B09E82}"/>
              </a:ext>
            </a:extLst>
          </p:cNvPr>
          <p:cNvSpPr txBox="1">
            <a:spLocks noChangeArrowheads="1"/>
          </p:cNvSpPr>
          <p:nvPr/>
        </p:nvSpPr>
        <p:spPr bwMode="auto">
          <a:xfrm>
            <a:off x="1084263" y="1981200"/>
            <a:ext cx="30130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defRPr/>
            </a:pPr>
            <a:r>
              <a:rPr lang="en-US" sz="3600">
                <a:solidFill>
                  <a:srgbClr val="FBFCFF"/>
                </a:solidFill>
                <a:latin typeface="Calibri" charset="0"/>
                <a:cs typeface="Arial Unicode MS" charset="0"/>
              </a:rPr>
              <a:t>Introduction to</a:t>
            </a:r>
          </a:p>
        </p:txBody>
      </p:sp>
      <p:sp>
        <p:nvSpPr>
          <p:cNvPr id="5" name="Rectangle 4">
            <a:extLst>
              <a:ext uri="{FF2B5EF4-FFF2-40B4-BE49-F238E27FC236}">
                <a16:creationId xmlns:a16="http://schemas.microsoft.com/office/drawing/2014/main" id="{14A9ACD9-A7B5-C045-8DDF-E711C261E5B2}"/>
              </a:ext>
            </a:extLst>
          </p:cNvPr>
          <p:cNvSpPr>
            <a:spLocks noChangeArrowheads="1"/>
          </p:cNvSpPr>
          <p:nvPr/>
        </p:nvSpPr>
        <p:spPr bwMode="auto">
          <a:xfrm>
            <a:off x="0" y="0"/>
            <a:ext cx="9144000" cy="304800"/>
          </a:xfrm>
          <a:prstGeom prst="rect">
            <a:avLst/>
          </a:prstGeom>
          <a:solidFill>
            <a:srgbClr val="139CB7"/>
          </a:solidFill>
          <a:ln w="9525">
            <a:solidFill>
              <a:srgbClr val="406E84"/>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FFFFFF"/>
              </a:solidFill>
              <a:latin typeface="Calibri" charset="0"/>
              <a:ea typeface="MS PGothic" charset="0"/>
              <a:cs typeface="MS PGothic" charset="0"/>
            </a:endParaRPr>
          </a:p>
        </p:txBody>
      </p:sp>
      <p:sp>
        <p:nvSpPr>
          <p:cNvPr id="6" name="Rectangle 11">
            <a:extLst>
              <a:ext uri="{FF2B5EF4-FFF2-40B4-BE49-F238E27FC236}">
                <a16:creationId xmlns:a16="http://schemas.microsoft.com/office/drawing/2014/main" id="{2702C3F9-603A-5D4A-BC80-D9CF28AA6C73}"/>
              </a:ext>
            </a:extLst>
          </p:cNvPr>
          <p:cNvSpPr>
            <a:spLocks noChangeArrowheads="1"/>
          </p:cNvSpPr>
          <p:nvPr/>
        </p:nvSpPr>
        <p:spPr bwMode="auto">
          <a:xfrm>
            <a:off x="830263" y="2590800"/>
            <a:ext cx="56467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sz="4800" b="1">
                <a:solidFill>
                  <a:srgbClr val="139CB7"/>
                </a:solidFill>
                <a:latin typeface="Calibri" panose="020F0502020204030204" pitchFamily="34" charset="0"/>
              </a:rPr>
              <a:t>Information Retrieval</a:t>
            </a:r>
          </a:p>
        </p:txBody>
      </p:sp>
      <p:sp>
        <p:nvSpPr>
          <p:cNvPr id="3" name="Subtitle 2"/>
          <p:cNvSpPr>
            <a:spLocks noGrp="1"/>
          </p:cNvSpPr>
          <p:nvPr>
            <p:ph type="subTitle" idx="1"/>
          </p:nvPr>
        </p:nvSpPr>
        <p:spPr>
          <a:xfrm>
            <a:off x="1371600" y="3886200"/>
            <a:ext cx="6400800" cy="2362200"/>
          </a:xfrm>
        </p:spPr>
        <p:txBody>
          <a:bodyPr/>
          <a:lstStyle>
            <a:lvl1pPr marL="0" indent="0" algn="ctr">
              <a:buNone/>
              <a:defRPr>
                <a:solidFill>
                  <a:srgbClr val="43708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Date Placeholder 3">
            <a:extLst>
              <a:ext uri="{FF2B5EF4-FFF2-40B4-BE49-F238E27FC236}">
                <a16:creationId xmlns:a16="http://schemas.microsoft.com/office/drawing/2014/main" id="{94C2BA1D-9B16-D844-B8CE-9362BB765D1E}"/>
              </a:ext>
            </a:extLst>
          </p:cNvPr>
          <p:cNvSpPr>
            <a:spLocks noGrp="1"/>
          </p:cNvSpPr>
          <p:nvPr>
            <p:ph type="dt" sz="half" idx="10"/>
          </p:nvPr>
        </p:nvSpPr>
        <p:spPr/>
        <p:txBody>
          <a:bodyPr/>
          <a:lstStyle>
            <a:lvl1pPr>
              <a:defRPr>
                <a:solidFill>
                  <a:srgbClr val="437085"/>
                </a:solidFill>
              </a:defRPr>
            </a:lvl1pPr>
          </a:lstStyle>
          <a:p>
            <a:pPr>
              <a:defRPr/>
            </a:pPr>
            <a:endParaRPr lang="en-US"/>
          </a:p>
        </p:txBody>
      </p:sp>
      <p:sp>
        <p:nvSpPr>
          <p:cNvPr id="8" name="Footer Placeholder 4">
            <a:extLst>
              <a:ext uri="{FF2B5EF4-FFF2-40B4-BE49-F238E27FC236}">
                <a16:creationId xmlns:a16="http://schemas.microsoft.com/office/drawing/2014/main" id="{636998B0-A5C7-2748-8271-D4CBE202E85E}"/>
              </a:ext>
            </a:extLst>
          </p:cNvPr>
          <p:cNvSpPr>
            <a:spLocks noGrp="1"/>
          </p:cNvSpPr>
          <p:nvPr>
            <p:ph type="ftr" sz="quarter" idx="11"/>
          </p:nvPr>
        </p:nvSpPr>
        <p:spPr/>
        <p:txBody>
          <a:bodyPr/>
          <a:lstStyle>
            <a:lvl1pPr>
              <a:defRPr>
                <a:solidFill>
                  <a:srgbClr val="437085"/>
                </a:solidFill>
              </a:defRPr>
            </a:lvl1pPr>
          </a:lstStyle>
          <a:p>
            <a:pPr>
              <a:defRPr/>
            </a:pPr>
            <a:endParaRPr lang="en-US"/>
          </a:p>
        </p:txBody>
      </p:sp>
      <p:sp>
        <p:nvSpPr>
          <p:cNvPr id="9" name="Slide Number Placeholder 5">
            <a:extLst>
              <a:ext uri="{FF2B5EF4-FFF2-40B4-BE49-F238E27FC236}">
                <a16:creationId xmlns:a16="http://schemas.microsoft.com/office/drawing/2014/main" id="{52DF25EB-38B4-394C-9BA3-5D016CB0C800}"/>
              </a:ext>
            </a:extLst>
          </p:cNvPr>
          <p:cNvSpPr>
            <a:spLocks noGrp="1"/>
          </p:cNvSpPr>
          <p:nvPr>
            <p:ph type="sldNum" sz="quarter" idx="12"/>
          </p:nvPr>
        </p:nvSpPr>
        <p:spPr/>
        <p:txBody>
          <a:bodyPr/>
          <a:lstStyle>
            <a:lvl1pPr>
              <a:defRPr>
                <a:solidFill>
                  <a:srgbClr val="437085"/>
                </a:solidFill>
              </a:defRPr>
            </a:lvl1pPr>
          </a:lstStyle>
          <a:p>
            <a:fld id="{7A3CE2BA-77D5-D740-B9B8-7DD86B4D59CA}" type="slidenum">
              <a:rPr lang="en-US" altLang="en-US"/>
              <a:pPr/>
              <a:t>‹#›</a:t>
            </a:fld>
            <a:endParaRPr lang="en-US" altLang="en-US"/>
          </a:p>
        </p:txBody>
      </p:sp>
    </p:spTree>
    <p:extLst>
      <p:ext uri="{BB962C8B-B14F-4D97-AF65-F5344CB8AC3E}">
        <p14:creationId xmlns:p14="http://schemas.microsoft.com/office/powerpoint/2010/main" val="314353482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4EB0109-033A-6842-892F-D76A4A13EA4C}"/>
              </a:ext>
            </a:extLst>
          </p:cNvPr>
          <p:cNvCxnSpPr>
            <a:cxnSpLocks noChangeShapeType="1"/>
          </p:cNvCxnSpPr>
          <p:nvPr/>
        </p:nvCxnSpPr>
        <p:spPr bwMode="auto">
          <a:xfrm>
            <a:off x="228600" y="1447800"/>
            <a:ext cx="8686800" cy="1588"/>
          </a:xfrm>
          <a:prstGeom prst="line">
            <a:avLst/>
          </a:prstGeom>
          <a:noFill/>
          <a:ln w="38100">
            <a:solidFill>
              <a:srgbClr val="139CB7"/>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D619102-C4D1-3340-9B0E-6A28915C253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EB588F7-3F07-4D4C-8BC1-B8C7D1721F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0E12AAF-AAFD-1445-AA89-42244E15BE0D}"/>
              </a:ext>
            </a:extLst>
          </p:cNvPr>
          <p:cNvSpPr>
            <a:spLocks noGrp="1"/>
          </p:cNvSpPr>
          <p:nvPr>
            <p:ph type="sldNum" sz="quarter" idx="12"/>
          </p:nvPr>
        </p:nvSpPr>
        <p:spPr/>
        <p:txBody>
          <a:bodyPr/>
          <a:lstStyle>
            <a:lvl1pPr>
              <a:defRPr/>
            </a:lvl1pPr>
          </a:lstStyle>
          <a:p>
            <a:fld id="{A52E1139-E96A-AB44-B152-BBF99E0F32B8}" type="slidenum">
              <a:rPr lang="en-US" altLang="en-US"/>
              <a:pPr/>
              <a:t>‹#›</a:t>
            </a:fld>
            <a:endParaRPr lang="en-US" altLang="en-US"/>
          </a:p>
        </p:txBody>
      </p:sp>
    </p:spTree>
    <p:extLst>
      <p:ext uri="{BB962C8B-B14F-4D97-AF65-F5344CB8AC3E}">
        <p14:creationId xmlns:p14="http://schemas.microsoft.com/office/powerpoint/2010/main" val="2285756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8DCA7-4D08-B24B-8F69-DE8437832CF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4941FA2-586E-2A4B-9FCA-1D977B9143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DDF204-592A-3049-AAD2-092C317D31D3}"/>
              </a:ext>
            </a:extLst>
          </p:cNvPr>
          <p:cNvSpPr>
            <a:spLocks noGrp="1"/>
          </p:cNvSpPr>
          <p:nvPr>
            <p:ph type="sldNum" sz="quarter" idx="12"/>
          </p:nvPr>
        </p:nvSpPr>
        <p:spPr/>
        <p:txBody>
          <a:bodyPr/>
          <a:lstStyle>
            <a:lvl1pPr>
              <a:defRPr/>
            </a:lvl1pPr>
          </a:lstStyle>
          <a:p>
            <a:fld id="{59AB94B4-DFB6-DC45-983B-58A7CFC163D1}" type="slidenum">
              <a:rPr lang="en-US" altLang="en-US"/>
              <a:pPr/>
              <a:t>‹#›</a:t>
            </a:fld>
            <a:endParaRPr lang="en-US" altLang="en-US"/>
          </a:p>
        </p:txBody>
      </p:sp>
    </p:spTree>
    <p:extLst>
      <p:ext uri="{BB962C8B-B14F-4D97-AF65-F5344CB8AC3E}">
        <p14:creationId xmlns:p14="http://schemas.microsoft.com/office/powerpoint/2010/main" val="1579106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65548" name="Rectangle 12"/>
          <p:cNvSpPr>
            <a:spLocks noGrp="1" noChangeArrowheads="1"/>
          </p:cNvSpPr>
          <p:nvPr>
            <p:ph type="ctrTitle"/>
          </p:nvPr>
        </p:nvSpPr>
        <p:spPr>
          <a:xfrm>
            <a:off x="685800" y="914400"/>
            <a:ext cx="7772400" cy="1143000"/>
          </a:xfrm>
        </p:spPr>
        <p:txBody>
          <a:bodyPr/>
          <a:lstStyle>
            <a:lvl1pPr algn="ctr">
              <a:defRPr/>
            </a:lvl1pPr>
          </a:lstStyle>
          <a:p>
            <a:r>
              <a:rPr lang="en-US"/>
              <a:t>Click to edit Master title style</a:t>
            </a:r>
          </a:p>
        </p:txBody>
      </p:sp>
      <p:sp>
        <p:nvSpPr>
          <p:cNvPr id="65549" name="Rectangle 13"/>
          <p:cNvSpPr>
            <a:spLocks noGrp="1" noChangeArrowheads="1"/>
          </p:cNvSpPr>
          <p:nvPr>
            <p:ph type="subTitle" idx="1"/>
          </p:nvPr>
        </p:nvSpPr>
        <p:spPr>
          <a:xfrm>
            <a:off x="1371600" y="4191000"/>
            <a:ext cx="6400800" cy="1752600"/>
          </a:xfrm>
        </p:spPr>
        <p:txBody>
          <a:bodyPr/>
          <a:lstStyle>
            <a:lvl1pPr marL="0" indent="0" algn="ctr">
              <a:buFont typeface="Wingdings" pitchFamily="-65" charset="2"/>
              <a:buNone/>
              <a:defRPr/>
            </a:lvl1pPr>
          </a:lstStyle>
          <a:p>
            <a:r>
              <a:rPr lang="en-US"/>
              <a:t>Click to edit Master subtitle style</a:t>
            </a:r>
          </a:p>
        </p:txBody>
      </p:sp>
      <p:sp>
        <p:nvSpPr>
          <p:cNvPr id="4" name="Rectangle 14">
            <a:extLst>
              <a:ext uri="{FF2B5EF4-FFF2-40B4-BE49-F238E27FC236}">
                <a16:creationId xmlns:a16="http://schemas.microsoft.com/office/drawing/2014/main" id="{2CDCA56C-DAF3-1544-B14E-1A6A4ECC02A8}"/>
              </a:ext>
            </a:extLst>
          </p:cNvPr>
          <p:cNvSpPr>
            <a:spLocks noGrp="1" noChangeArrowheads="1"/>
          </p:cNvSpPr>
          <p:nvPr>
            <p:ph type="dt" sz="half" idx="10"/>
          </p:nvPr>
        </p:nvSpPr>
        <p:spPr>
          <a:xfrm>
            <a:off x="990600" y="6248400"/>
            <a:ext cx="1905000" cy="457200"/>
          </a:xfrm>
        </p:spPr>
        <p:txBody>
          <a:bodyPr anchor="b"/>
          <a:lstStyle>
            <a:lvl1pPr>
              <a:defRPr>
                <a:solidFill>
                  <a:schemeClr val="bg2"/>
                </a:solidFill>
                <a:latin typeface="Tahoma" charset="0"/>
              </a:defRPr>
            </a:lvl1pPr>
          </a:lstStyle>
          <a:p>
            <a:pPr>
              <a:defRPr/>
            </a:pPr>
            <a:endParaRPr lang="en-US"/>
          </a:p>
        </p:txBody>
      </p:sp>
      <p:sp>
        <p:nvSpPr>
          <p:cNvPr id="5" name="Rectangle 15">
            <a:extLst>
              <a:ext uri="{FF2B5EF4-FFF2-40B4-BE49-F238E27FC236}">
                <a16:creationId xmlns:a16="http://schemas.microsoft.com/office/drawing/2014/main" id="{BC308830-54EB-394E-BD3F-8A5507DEB0D8}"/>
              </a:ext>
            </a:extLst>
          </p:cNvPr>
          <p:cNvSpPr>
            <a:spLocks noGrp="1" noChangeArrowheads="1"/>
          </p:cNvSpPr>
          <p:nvPr>
            <p:ph type="ftr" sz="quarter" idx="11"/>
          </p:nvPr>
        </p:nvSpPr>
        <p:spPr>
          <a:xfrm>
            <a:off x="3429000" y="6248400"/>
            <a:ext cx="2895600" cy="457200"/>
          </a:xfrm>
        </p:spPr>
        <p:txBody>
          <a:bodyPr anchor="b"/>
          <a:lstStyle>
            <a:lvl1pPr>
              <a:defRPr>
                <a:solidFill>
                  <a:schemeClr val="bg2"/>
                </a:solidFill>
                <a:latin typeface="Tahoma" charset="0"/>
              </a:defRPr>
            </a:lvl1pPr>
          </a:lstStyle>
          <a:p>
            <a:pPr>
              <a:defRPr/>
            </a:pPr>
            <a:endParaRPr lang="en-US"/>
          </a:p>
        </p:txBody>
      </p:sp>
      <p:sp>
        <p:nvSpPr>
          <p:cNvPr id="6" name="Rectangle 16">
            <a:extLst>
              <a:ext uri="{FF2B5EF4-FFF2-40B4-BE49-F238E27FC236}">
                <a16:creationId xmlns:a16="http://schemas.microsoft.com/office/drawing/2014/main" id="{B88DEA40-5D84-D848-99DC-50C51BEB537D}"/>
              </a:ext>
            </a:extLst>
          </p:cNvPr>
          <p:cNvSpPr>
            <a:spLocks noGrp="1" noChangeArrowheads="1"/>
          </p:cNvSpPr>
          <p:nvPr>
            <p:ph type="sldNum" sz="quarter" idx="12"/>
          </p:nvPr>
        </p:nvSpPr>
        <p:spPr>
          <a:xfrm>
            <a:off x="6858000" y="6248400"/>
            <a:ext cx="1905000" cy="457200"/>
          </a:xfrm>
        </p:spPr>
        <p:txBody>
          <a:bodyPr anchor="b"/>
          <a:lstStyle>
            <a:lvl1pPr>
              <a:defRPr>
                <a:solidFill>
                  <a:schemeClr val="bg2"/>
                </a:solidFill>
                <a:latin typeface="Tahoma" panose="020B0604030504040204" pitchFamily="34" charset="0"/>
              </a:defRPr>
            </a:lvl1pPr>
          </a:lstStyle>
          <a:p>
            <a:fld id="{E5D5AB0D-CE01-0847-88BF-DE325ED4EBB7}" type="slidenum">
              <a:rPr lang="en-US" altLang="en-US"/>
              <a:pPr/>
              <a:t>‹#›</a:t>
            </a:fld>
            <a:endParaRPr lang="en-US" altLang="en-US"/>
          </a:p>
        </p:txBody>
      </p:sp>
    </p:spTree>
    <p:extLst>
      <p:ext uri="{BB962C8B-B14F-4D97-AF65-F5344CB8AC3E}">
        <p14:creationId xmlns:p14="http://schemas.microsoft.com/office/powerpoint/2010/main" val="704767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EC31718-94A7-D041-807D-54EDEED1E11A}"/>
              </a:ext>
            </a:extLst>
          </p:cNvPr>
          <p:cNvCxnSpPr>
            <a:cxnSpLocks noChangeShapeType="1"/>
          </p:cNvCxnSpPr>
          <p:nvPr/>
        </p:nvCxnSpPr>
        <p:spPr bwMode="auto">
          <a:xfrm>
            <a:off x="228600" y="1447800"/>
            <a:ext cx="8686800" cy="1588"/>
          </a:xfrm>
          <a:prstGeom prst="line">
            <a:avLst/>
          </a:prstGeom>
          <a:noFill/>
          <a:ln w="38100">
            <a:solidFill>
              <a:srgbClr val="139CB7"/>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C22847C-0E14-D044-BAD0-3626D93AF08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D9A860A-23B6-5242-96F2-34086453A5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A7627D3-5E0C-FC43-84B7-B20389148E3E}"/>
              </a:ext>
            </a:extLst>
          </p:cNvPr>
          <p:cNvSpPr>
            <a:spLocks noGrp="1"/>
          </p:cNvSpPr>
          <p:nvPr>
            <p:ph type="sldNum" sz="quarter" idx="12"/>
          </p:nvPr>
        </p:nvSpPr>
        <p:spPr/>
        <p:txBody>
          <a:bodyPr/>
          <a:lstStyle>
            <a:lvl1pPr>
              <a:defRPr/>
            </a:lvl1pPr>
          </a:lstStyle>
          <a:p>
            <a:fld id="{76434EB3-BF3A-2B41-BF36-FD57B62B783C}" type="slidenum">
              <a:rPr lang="en-US" altLang="en-US"/>
              <a:pPr/>
              <a:t>‹#›</a:t>
            </a:fld>
            <a:endParaRPr lang="en-US" altLang="en-US"/>
          </a:p>
        </p:txBody>
      </p:sp>
    </p:spTree>
    <p:extLst>
      <p:ext uri="{BB962C8B-B14F-4D97-AF65-F5344CB8AC3E}">
        <p14:creationId xmlns:p14="http://schemas.microsoft.com/office/powerpoint/2010/main" val="407135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38A5AC-492A-8344-B0B7-42F0CB134D2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2C207AC-BAC0-734A-A0FC-F75E53BFCD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DCBC19-3B8A-D342-9FB9-7F5CF57D022D}"/>
              </a:ext>
            </a:extLst>
          </p:cNvPr>
          <p:cNvSpPr>
            <a:spLocks noGrp="1"/>
          </p:cNvSpPr>
          <p:nvPr>
            <p:ph type="sldNum" sz="quarter" idx="12"/>
          </p:nvPr>
        </p:nvSpPr>
        <p:spPr/>
        <p:txBody>
          <a:bodyPr/>
          <a:lstStyle>
            <a:lvl1pPr>
              <a:defRPr/>
            </a:lvl1pPr>
          </a:lstStyle>
          <a:p>
            <a:fld id="{778DDC9C-8562-4F46-BA3A-BDB736F87D25}" type="slidenum">
              <a:rPr lang="en-US" altLang="en-US"/>
              <a:pPr/>
              <a:t>‹#›</a:t>
            </a:fld>
            <a:endParaRPr lang="en-US" altLang="en-US"/>
          </a:p>
        </p:txBody>
      </p:sp>
    </p:spTree>
    <p:extLst>
      <p:ext uri="{BB962C8B-B14F-4D97-AF65-F5344CB8AC3E}">
        <p14:creationId xmlns:p14="http://schemas.microsoft.com/office/powerpoint/2010/main" val="205678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CD09D2E-2F1C-4D43-AC71-B585C6CE2BE1}"/>
              </a:ext>
            </a:extLst>
          </p:cNvPr>
          <p:cNvCxnSpPr>
            <a:cxnSpLocks noChangeShapeType="1"/>
          </p:cNvCxnSpPr>
          <p:nvPr/>
        </p:nvCxnSpPr>
        <p:spPr bwMode="auto">
          <a:xfrm>
            <a:off x="228600" y="1447800"/>
            <a:ext cx="8686800" cy="1588"/>
          </a:xfrm>
          <a:prstGeom prst="line">
            <a:avLst/>
          </a:prstGeom>
          <a:noFill/>
          <a:ln w="38100">
            <a:solidFill>
              <a:srgbClr val="139CB7"/>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73B15A1A-B428-804C-BCC4-2AA7B36B8A77}"/>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4BA27638-9E2A-034D-AACD-56F23B33196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34EAF77-C076-AA43-8705-E3A6C860D88E}"/>
              </a:ext>
            </a:extLst>
          </p:cNvPr>
          <p:cNvSpPr>
            <a:spLocks noGrp="1"/>
          </p:cNvSpPr>
          <p:nvPr>
            <p:ph type="sldNum" sz="quarter" idx="12"/>
          </p:nvPr>
        </p:nvSpPr>
        <p:spPr/>
        <p:txBody>
          <a:bodyPr/>
          <a:lstStyle>
            <a:lvl1pPr>
              <a:defRPr/>
            </a:lvl1pPr>
          </a:lstStyle>
          <a:p>
            <a:fld id="{07BFB675-C06A-594C-801D-733F008060C1}" type="slidenum">
              <a:rPr lang="en-US" altLang="en-US"/>
              <a:pPr/>
              <a:t>‹#›</a:t>
            </a:fld>
            <a:endParaRPr lang="en-US" altLang="en-US"/>
          </a:p>
        </p:txBody>
      </p:sp>
    </p:spTree>
    <p:extLst>
      <p:ext uri="{BB962C8B-B14F-4D97-AF65-F5344CB8AC3E}">
        <p14:creationId xmlns:p14="http://schemas.microsoft.com/office/powerpoint/2010/main" val="1883279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FB8EAB3-2B8D-A645-8D6B-E1E6A7160890}"/>
              </a:ext>
            </a:extLst>
          </p:cNvPr>
          <p:cNvCxnSpPr>
            <a:cxnSpLocks noChangeShapeType="1"/>
          </p:cNvCxnSpPr>
          <p:nvPr/>
        </p:nvCxnSpPr>
        <p:spPr bwMode="auto">
          <a:xfrm>
            <a:off x="228600" y="1447800"/>
            <a:ext cx="8686800" cy="1588"/>
          </a:xfrm>
          <a:prstGeom prst="line">
            <a:avLst/>
          </a:prstGeom>
          <a:noFill/>
          <a:ln w="38100">
            <a:solidFill>
              <a:srgbClr val="139CB7"/>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16:creationId xmlns:a16="http://schemas.microsoft.com/office/drawing/2014/main" id="{2A1A974A-D536-6E42-9266-FE53D6CBA39B}"/>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506F67D1-B802-1D4D-873D-F6FDB35D21EB}"/>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43475919-3E8D-804B-B7B0-32252F7E1CA1}"/>
              </a:ext>
            </a:extLst>
          </p:cNvPr>
          <p:cNvSpPr>
            <a:spLocks noGrp="1"/>
          </p:cNvSpPr>
          <p:nvPr>
            <p:ph type="sldNum" sz="quarter" idx="12"/>
          </p:nvPr>
        </p:nvSpPr>
        <p:spPr/>
        <p:txBody>
          <a:bodyPr/>
          <a:lstStyle>
            <a:lvl1pPr>
              <a:defRPr/>
            </a:lvl1pPr>
          </a:lstStyle>
          <a:p>
            <a:fld id="{C1AAE51C-9C90-A64D-BF26-2B5A8D21DEC9}" type="slidenum">
              <a:rPr lang="en-US" altLang="en-US"/>
              <a:pPr/>
              <a:t>‹#›</a:t>
            </a:fld>
            <a:endParaRPr lang="en-US" altLang="en-US"/>
          </a:p>
        </p:txBody>
      </p:sp>
    </p:spTree>
    <p:extLst>
      <p:ext uri="{BB962C8B-B14F-4D97-AF65-F5344CB8AC3E}">
        <p14:creationId xmlns:p14="http://schemas.microsoft.com/office/powerpoint/2010/main" val="3569395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C3686F2-D1E8-0A4A-8523-98EE6B64354F}"/>
              </a:ext>
            </a:extLst>
          </p:cNvPr>
          <p:cNvCxnSpPr>
            <a:cxnSpLocks noChangeShapeType="1"/>
          </p:cNvCxnSpPr>
          <p:nvPr/>
        </p:nvCxnSpPr>
        <p:spPr bwMode="auto">
          <a:xfrm>
            <a:off x="228600" y="1447800"/>
            <a:ext cx="8686800" cy="1588"/>
          </a:xfrm>
          <a:prstGeom prst="line">
            <a:avLst/>
          </a:prstGeom>
          <a:noFill/>
          <a:ln w="38100">
            <a:solidFill>
              <a:srgbClr val="139CB7"/>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 name="Title 1"/>
          <p:cNvSpPr>
            <a:spLocks noGrp="1"/>
          </p:cNvSpPr>
          <p:nvPr>
            <p:ph type="title"/>
          </p:nvPr>
        </p:nvSpPr>
        <p:spPr/>
        <p:txBody>
          <a:bodyPr/>
          <a:lstStyle/>
          <a:p>
            <a:r>
              <a:rPr lang="en-US"/>
              <a:t>Click to edit Master title style</a:t>
            </a:r>
          </a:p>
        </p:txBody>
      </p:sp>
      <p:sp>
        <p:nvSpPr>
          <p:cNvPr id="4" name="Date Placeholder 2">
            <a:extLst>
              <a:ext uri="{FF2B5EF4-FFF2-40B4-BE49-F238E27FC236}">
                <a16:creationId xmlns:a16="http://schemas.microsoft.com/office/drawing/2014/main" id="{6574C537-654B-7346-AC78-6BCAD0B4A9BE}"/>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A861B782-863F-4442-9B50-7D33E2703E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E0EE6B92-9F44-5943-A753-4E5736D89A57}"/>
              </a:ext>
            </a:extLst>
          </p:cNvPr>
          <p:cNvSpPr>
            <a:spLocks noGrp="1"/>
          </p:cNvSpPr>
          <p:nvPr>
            <p:ph type="sldNum" sz="quarter" idx="12"/>
          </p:nvPr>
        </p:nvSpPr>
        <p:spPr/>
        <p:txBody>
          <a:bodyPr/>
          <a:lstStyle>
            <a:lvl1pPr>
              <a:defRPr/>
            </a:lvl1pPr>
          </a:lstStyle>
          <a:p>
            <a:fld id="{054F302E-20D2-284C-AA1A-DFD2C0FC2497}" type="slidenum">
              <a:rPr lang="en-US" altLang="en-US"/>
              <a:pPr/>
              <a:t>‹#›</a:t>
            </a:fld>
            <a:endParaRPr lang="en-US" altLang="en-US"/>
          </a:p>
        </p:txBody>
      </p:sp>
    </p:spTree>
    <p:extLst>
      <p:ext uri="{BB962C8B-B14F-4D97-AF65-F5344CB8AC3E}">
        <p14:creationId xmlns:p14="http://schemas.microsoft.com/office/powerpoint/2010/main" val="46866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FD22A51-AC97-8448-89D5-AE3E634BCEEB}"/>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308C983-7DD5-484F-8A50-28FC86203EB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0139E41-978A-6241-B453-D2A41A169855}"/>
              </a:ext>
            </a:extLst>
          </p:cNvPr>
          <p:cNvSpPr>
            <a:spLocks noGrp="1"/>
          </p:cNvSpPr>
          <p:nvPr>
            <p:ph type="sldNum" sz="quarter" idx="12"/>
          </p:nvPr>
        </p:nvSpPr>
        <p:spPr/>
        <p:txBody>
          <a:bodyPr/>
          <a:lstStyle>
            <a:lvl1pPr>
              <a:defRPr/>
            </a:lvl1pPr>
          </a:lstStyle>
          <a:p>
            <a:fld id="{A6BD569C-2753-084D-AC91-122C30F3DBB4}" type="slidenum">
              <a:rPr lang="en-US" altLang="en-US"/>
              <a:pPr/>
              <a:t>‹#›</a:t>
            </a:fld>
            <a:endParaRPr lang="en-US" altLang="en-US"/>
          </a:p>
        </p:txBody>
      </p:sp>
    </p:spTree>
    <p:extLst>
      <p:ext uri="{BB962C8B-B14F-4D97-AF65-F5344CB8AC3E}">
        <p14:creationId xmlns:p14="http://schemas.microsoft.com/office/powerpoint/2010/main" val="2011614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D4B7BDC-3275-C74A-BCA6-4AF9336881F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979EF61-CAAB-F64A-8D0F-6468456A61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9ADC59F-D4F4-C14D-957D-7895F4C97C0C}"/>
              </a:ext>
            </a:extLst>
          </p:cNvPr>
          <p:cNvSpPr>
            <a:spLocks noGrp="1"/>
          </p:cNvSpPr>
          <p:nvPr>
            <p:ph type="sldNum" sz="quarter" idx="12"/>
          </p:nvPr>
        </p:nvSpPr>
        <p:spPr/>
        <p:txBody>
          <a:bodyPr/>
          <a:lstStyle>
            <a:lvl1pPr>
              <a:defRPr/>
            </a:lvl1pPr>
          </a:lstStyle>
          <a:p>
            <a:fld id="{AE7E17CB-586C-A142-9E7D-546D089D374D}" type="slidenum">
              <a:rPr lang="en-US" altLang="en-US"/>
              <a:pPr/>
              <a:t>‹#›</a:t>
            </a:fld>
            <a:endParaRPr lang="en-US" altLang="en-US"/>
          </a:p>
        </p:txBody>
      </p:sp>
    </p:spTree>
    <p:extLst>
      <p:ext uri="{BB962C8B-B14F-4D97-AF65-F5344CB8AC3E}">
        <p14:creationId xmlns:p14="http://schemas.microsoft.com/office/powerpoint/2010/main" val="1009645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60EC9FD-DFC0-1443-A2C7-8CD467AF30F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573D70A-D2B4-4A41-A4C2-6CBE77E77F4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597220B-4AB0-AC49-AC05-14F59139806C}"/>
              </a:ext>
            </a:extLst>
          </p:cNvPr>
          <p:cNvSpPr>
            <a:spLocks noGrp="1"/>
          </p:cNvSpPr>
          <p:nvPr>
            <p:ph type="sldNum" sz="quarter" idx="12"/>
          </p:nvPr>
        </p:nvSpPr>
        <p:spPr/>
        <p:txBody>
          <a:bodyPr/>
          <a:lstStyle>
            <a:lvl1pPr>
              <a:defRPr/>
            </a:lvl1pPr>
          </a:lstStyle>
          <a:p>
            <a:fld id="{4292B39E-4552-6442-8215-497EF894BAD4}" type="slidenum">
              <a:rPr lang="en-US" altLang="en-US"/>
              <a:pPr/>
              <a:t>‹#›</a:t>
            </a:fld>
            <a:endParaRPr lang="en-US" altLang="en-US"/>
          </a:p>
        </p:txBody>
      </p:sp>
    </p:spTree>
    <p:extLst>
      <p:ext uri="{BB962C8B-B14F-4D97-AF65-F5344CB8AC3E}">
        <p14:creationId xmlns:p14="http://schemas.microsoft.com/office/powerpoint/2010/main" val="804531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A60153-1954-3D47-A10C-86C3462D50A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362F0A1-D9A7-1746-B3D3-34298A634EF5}"/>
              </a:ext>
            </a:extLst>
          </p:cNvPr>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CC78C2E-240E-6643-8897-13B44F9E1A2A}"/>
              </a:ext>
            </a:extLst>
          </p:cNvPr>
          <p:cNvSpPr>
            <a:spLocks noGrp="1"/>
          </p:cNvSpPr>
          <p:nvPr>
            <p:ph type="dt" sz="half" idx="2"/>
          </p:nvPr>
        </p:nvSpPr>
        <p:spPr>
          <a:xfrm>
            <a:off x="457200" y="6477000"/>
            <a:ext cx="2133600" cy="24447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MS PGothic" charset="0"/>
                <a:cs typeface="MS PGothic" charset="0"/>
              </a:defRPr>
            </a:lvl1pPr>
          </a:lstStyle>
          <a:p>
            <a:pPr>
              <a:defRPr/>
            </a:pPr>
            <a:endParaRPr lang="en-US"/>
          </a:p>
        </p:txBody>
      </p:sp>
      <p:sp>
        <p:nvSpPr>
          <p:cNvPr id="5" name="Footer Placeholder 4">
            <a:extLst>
              <a:ext uri="{FF2B5EF4-FFF2-40B4-BE49-F238E27FC236}">
                <a16:creationId xmlns:a16="http://schemas.microsoft.com/office/drawing/2014/main" id="{DBCEE4A8-367A-9843-9716-AD35007005FC}"/>
              </a:ext>
            </a:extLst>
          </p:cNvPr>
          <p:cNvSpPr>
            <a:spLocks noGrp="1"/>
          </p:cNvSpPr>
          <p:nvPr>
            <p:ph type="ftr" sz="quarter" idx="3"/>
          </p:nvPr>
        </p:nvSpPr>
        <p:spPr>
          <a:xfrm>
            <a:off x="3124200" y="6477000"/>
            <a:ext cx="2895600" cy="24447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MS PGothic" charset="0"/>
                <a:cs typeface="MS PGothic" charset="0"/>
              </a:defRPr>
            </a:lvl1pPr>
          </a:lstStyle>
          <a:p>
            <a:pPr>
              <a:defRPr/>
            </a:pPr>
            <a:endParaRPr lang="en-US"/>
          </a:p>
        </p:txBody>
      </p:sp>
      <p:sp>
        <p:nvSpPr>
          <p:cNvPr id="6" name="Slide Number Placeholder 5">
            <a:extLst>
              <a:ext uri="{FF2B5EF4-FFF2-40B4-BE49-F238E27FC236}">
                <a16:creationId xmlns:a16="http://schemas.microsoft.com/office/drawing/2014/main" id="{E6C19FDA-C17E-3143-A581-1A9C62BD88E0}"/>
              </a:ext>
            </a:extLst>
          </p:cNvPr>
          <p:cNvSpPr>
            <a:spLocks noGrp="1"/>
          </p:cNvSpPr>
          <p:nvPr>
            <p:ph type="sldNum" sz="quarter" idx="4"/>
          </p:nvPr>
        </p:nvSpPr>
        <p:spPr>
          <a:xfrm>
            <a:off x="6553200" y="6477000"/>
            <a:ext cx="2133600" cy="24447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9524043-6555-E74B-8B44-E27C52E9737C}" type="slidenum">
              <a:rPr lang="en-US" altLang="en-US"/>
              <a:pPr/>
              <a:t>‹#›</a:t>
            </a:fld>
            <a:endParaRPr lang="en-US" altLang="en-US"/>
          </a:p>
        </p:txBody>
      </p:sp>
      <p:sp>
        <p:nvSpPr>
          <p:cNvPr id="1031" name="Rectangle 6">
            <a:extLst>
              <a:ext uri="{FF2B5EF4-FFF2-40B4-BE49-F238E27FC236}">
                <a16:creationId xmlns:a16="http://schemas.microsoft.com/office/drawing/2014/main" id="{2679DF8F-46BF-AD44-886B-34D29027FF2F}"/>
              </a:ext>
            </a:extLst>
          </p:cNvPr>
          <p:cNvSpPr>
            <a:spLocks noChangeArrowheads="1"/>
          </p:cNvSpPr>
          <p:nvPr/>
        </p:nvSpPr>
        <p:spPr bwMode="auto">
          <a:xfrm>
            <a:off x="0" y="0"/>
            <a:ext cx="3733800" cy="274638"/>
          </a:xfrm>
          <a:prstGeom prst="rect">
            <a:avLst/>
          </a:prstGeom>
          <a:solidFill>
            <a:srgbClr val="0E485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defRPr/>
            </a:pPr>
            <a:r>
              <a:rPr lang="en-US" sz="1600" i="1">
                <a:solidFill>
                  <a:srgbClr val="FFFFFF"/>
                </a:solidFill>
                <a:latin typeface="Calibri" charset="0"/>
                <a:ea typeface="MS PGothic" charset="0"/>
                <a:cs typeface="MS PGothic" charset="0"/>
              </a:rPr>
              <a:t>Introduction to Information Retrieval</a:t>
            </a:r>
          </a:p>
        </p:txBody>
      </p:sp>
      <p:sp>
        <p:nvSpPr>
          <p:cNvPr id="1032" name="Rectangle 7">
            <a:extLst>
              <a:ext uri="{FF2B5EF4-FFF2-40B4-BE49-F238E27FC236}">
                <a16:creationId xmlns:a16="http://schemas.microsoft.com/office/drawing/2014/main" id="{33AB3DD9-E33E-0F4A-83AD-0BBBCE13FDB6}"/>
              </a:ext>
            </a:extLst>
          </p:cNvPr>
          <p:cNvSpPr>
            <a:spLocks noChangeArrowheads="1"/>
          </p:cNvSpPr>
          <p:nvPr/>
        </p:nvSpPr>
        <p:spPr bwMode="auto">
          <a:xfrm>
            <a:off x="3733800" y="0"/>
            <a:ext cx="3886200" cy="274638"/>
          </a:xfrm>
          <a:prstGeom prst="rect">
            <a:avLst/>
          </a:prstGeom>
          <a:solidFill>
            <a:srgbClr val="0E485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defRPr/>
            </a:pPr>
            <a:r>
              <a:rPr lang="en-US" sz="1600">
                <a:solidFill>
                  <a:srgbClr val="FFFFFF"/>
                </a:solidFill>
                <a:latin typeface="Calibri" charset="0"/>
                <a:ea typeface="MS PGothic" charset="0"/>
                <a:cs typeface="MS PGothic" charset="0"/>
              </a:rPr>
              <a:t> </a:t>
            </a:r>
          </a:p>
        </p:txBody>
      </p:sp>
      <p:sp>
        <p:nvSpPr>
          <p:cNvPr id="1033" name="Rectangle 8">
            <a:extLst>
              <a:ext uri="{FF2B5EF4-FFF2-40B4-BE49-F238E27FC236}">
                <a16:creationId xmlns:a16="http://schemas.microsoft.com/office/drawing/2014/main" id="{287E60AB-A2D1-8841-911D-B15498219109}"/>
              </a:ext>
            </a:extLst>
          </p:cNvPr>
          <p:cNvSpPr>
            <a:spLocks noChangeArrowheads="1"/>
          </p:cNvSpPr>
          <p:nvPr/>
        </p:nvSpPr>
        <p:spPr bwMode="auto">
          <a:xfrm>
            <a:off x="7620000" y="0"/>
            <a:ext cx="1524000" cy="274638"/>
          </a:xfrm>
          <a:prstGeom prst="rect">
            <a:avLst/>
          </a:prstGeom>
          <a:solidFill>
            <a:srgbClr val="139CB7"/>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defRPr/>
            </a:pPr>
            <a:r>
              <a:rPr lang="en-US" sz="1600">
                <a:solidFill>
                  <a:srgbClr val="FFFFFF"/>
                </a:solidFill>
                <a:latin typeface="Calibri" charset="0"/>
                <a:ea typeface="MS PGothic" charset="0"/>
                <a:cs typeface="MS PGothic" charset="0"/>
              </a:rPr>
              <a:t> </a:t>
            </a:r>
          </a:p>
        </p:txBody>
      </p:sp>
    </p:spTree>
  </p:cSld>
  <p:clrMap bg1="lt1" tx1="dk1" bg2="lt2" tx2="dk2" accent1="accent1" accent2="accent2" accent3="accent3" accent4="accent4" accent5="accent5" accent6="accent6" hlink="hlink" folHlink="folHlink"/>
  <p:sldLayoutIdLst>
    <p:sldLayoutId id="2147484209" r:id="rId1"/>
    <p:sldLayoutId id="2147484210" r:id="rId2"/>
    <p:sldLayoutId id="2147484204" r:id="rId3"/>
    <p:sldLayoutId id="2147484211" r:id="rId4"/>
    <p:sldLayoutId id="2147484212" r:id="rId5"/>
    <p:sldLayoutId id="2147484213" r:id="rId6"/>
    <p:sldLayoutId id="2147484205" r:id="rId7"/>
    <p:sldLayoutId id="2147484206" r:id="rId8"/>
    <p:sldLayoutId id="2147484207" r:id="rId9"/>
    <p:sldLayoutId id="2147484214" r:id="rId10"/>
    <p:sldLayoutId id="2147484208" r:id="rId11"/>
    <p:sldLayoutId id="2147484215" r:id="rId12"/>
  </p:sldLayoutIdLst>
  <p:hf hdr="0" ftr="0" dt="0"/>
  <p:txStyles>
    <p:titleStyle>
      <a:lvl1pPr algn="l" defTabSz="457200" rtl="0" eaLnBrk="0" fontAlgn="base" hangingPunct="0">
        <a:spcBef>
          <a:spcPct val="0"/>
        </a:spcBef>
        <a:spcAft>
          <a:spcPct val="0"/>
        </a:spcAft>
        <a:defRPr sz="4000" kern="1200">
          <a:solidFill>
            <a:schemeClr val="tx1"/>
          </a:solidFill>
          <a:latin typeface="+mj-lt"/>
          <a:ea typeface="MS PGothic" pitchFamily="34" charset="-128"/>
          <a:cs typeface="MS PGothic" charset="0"/>
        </a:defRPr>
      </a:lvl1pPr>
      <a:lvl2pPr algn="l" defTabSz="457200" rtl="0" eaLnBrk="0" fontAlgn="base" hangingPunct="0">
        <a:spcBef>
          <a:spcPct val="0"/>
        </a:spcBef>
        <a:spcAft>
          <a:spcPct val="0"/>
        </a:spcAft>
        <a:defRPr sz="4000">
          <a:solidFill>
            <a:schemeClr val="tx1"/>
          </a:solidFill>
          <a:latin typeface="Calibri" pitchFamily="-65" charset="0"/>
          <a:ea typeface="MS PGothic" pitchFamily="34" charset="-128"/>
          <a:cs typeface="MS PGothic" charset="0"/>
        </a:defRPr>
      </a:lvl2pPr>
      <a:lvl3pPr algn="l" defTabSz="457200" rtl="0" eaLnBrk="0" fontAlgn="base" hangingPunct="0">
        <a:spcBef>
          <a:spcPct val="0"/>
        </a:spcBef>
        <a:spcAft>
          <a:spcPct val="0"/>
        </a:spcAft>
        <a:defRPr sz="4000">
          <a:solidFill>
            <a:schemeClr val="tx1"/>
          </a:solidFill>
          <a:latin typeface="Calibri" pitchFamily="-65" charset="0"/>
          <a:ea typeface="MS PGothic" pitchFamily="34" charset="-128"/>
          <a:cs typeface="MS PGothic" charset="0"/>
        </a:defRPr>
      </a:lvl3pPr>
      <a:lvl4pPr algn="l" defTabSz="457200" rtl="0" eaLnBrk="0" fontAlgn="base" hangingPunct="0">
        <a:spcBef>
          <a:spcPct val="0"/>
        </a:spcBef>
        <a:spcAft>
          <a:spcPct val="0"/>
        </a:spcAft>
        <a:defRPr sz="4000">
          <a:solidFill>
            <a:schemeClr val="tx1"/>
          </a:solidFill>
          <a:latin typeface="Calibri" pitchFamily="-65" charset="0"/>
          <a:ea typeface="MS PGothic" pitchFamily="34" charset="-128"/>
          <a:cs typeface="MS PGothic" charset="0"/>
        </a:defRPr>
      </a:lvl4pPr>
      <a:lvl5pPr algn="l" defTabSz="457200" rtl="0" eaLnBrk="0" fontAlgn="base" hangingPunct="0">
        <a:spcBef>
          <a:spcPct val="0"/>
        </a:spcBef>
        <a:spcAft>
          <a:spcPct val="0"/>
        </a:spcAft>
        <a:defRPr sz="4000">
          <a:solidFill>
            <a:schemeClr val="tx1"/>
          </a:solidFill>
          <a:latin typeface="Calibri" pitchFamily="-65" charset="0"/>
          <a:ea typeface="MS PGothic" pitchFamily="34" charset="-128"/>
          <a:cs typeface="MS PGothic" charset="0"/>
        </a:defRPr>
      </a:lvl5pPr>
      <a:lvl6pPr marL="457200" algn="l" defTabSz="457200" rtl="0" eaLnBrk="1" fontAlgn="base" hangingPunct="1">
        <a:spcBef>
          <a:spcPct val="0"/>
        </a:spcBef>
        <a:spcAft>
          <a:spcPct val="0"/>
        </a:spcAft>
        <a:defRPr sz="4000">
          <a:solidFill>
            <a:schemeClr val="tx1"/>
          </a:solidFill>
          <a:latin typeface="Calibri" pitchFamily="-65" charset="0"/>
          <a:ea typeface="ＭＳ Ｐゴシック" pitchFamily="-65" charset="-128"/>
          <a:cs typeface="ＭＳ Ｐゴシック" pitchFamily="-65" charset="-128"/>
        </a:defRPr>
      </a:lvl6pPr>
      <a:lvl7pPr marL="914400" algn="l" defTabSz="457200" rtl="0" eaLnBrk="1" fontAlgn="base" hangingPunct="1">
        <a:spcBef>
          <a:spcPct val="0"/>
        </a:spcBef>
        <a:spcAft>
          <a:spcPct val="0"/>
        </a:spcAft>
        <a:defRPr sz="4000">
          <a:solidFill>
            <a:schemeClr val="tx1"/>
          </a:solidFill>
          <a:latin typeface="Calibri" pitchFamily="-65" charset="0"/>
          <a:ea typeface="ＭＳ Ｐゴシック" pitchFamily="-65" charset="-128"/>
          <a:cs typeface="ＭＳ Ｐゴシック" pitchFamily="-65" charset="-128"/>
        </a:defRPr>
      </a:lvl7pPr>
      <a:lvl8pPr marL="1371600" algn="l" defTabSz="457200" rtl="0" eaLnBrk="1" fontAlgn="base" hangingPunct="1">
        <a:spcBef>
          <a:spcPct val="0"/>
        </a:spcBef>
        <a:spcAft>
          <a:spcPct val="0"/>
        </a:spcAft>
        <a:defRPr sz="4000">
          <a:solidFill>
            <a:schemeClr val="tx1"/>
          </a:solidFill>
          <a:latin typeface="Calibri" pitchFamily="-65" charset="0"/>
          <a:ea typeface="ＭＳ Ｐゴシック" pitchFamily="-65" charset="-128"/>
          <a:cs typeface="ＭＳ Ｐゴシック" pitchFamily="-65" charset="-128"/>
        </a:defRPr>
      </a:lvl8pPr>
      <a:lvl9pPr marL="1828800" algn="l" defTabSz="457200" rtl="0" eaLnBrk="1" fontAlgn="base" hangingPunct="1">
        <a:spcBef>
          <a:spcPct val="0"/>
        </a:spcBef>
        <a:spcAft>
          <a:spcPct val="0"/>
        </a:spcAft>
        <a:defRPr sz="40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Clr>
          <a:srgbClr val="437085"/>
        </a:buClr>
        <a:buFont typeface="Wingdings" pitchFamily="2" charset="2"/>
        <a:buChar char="§"/>
        <a:defRPr sz="28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Clr>
          <a:srgbClr val="357E69"/>
        </a:buClr>
        <a:buFont typeface="Wingdings" pitchFamily="2" charset="2"/>
        <a:buChar char="§"/>
        <a:defRPr sz="24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Clr>
          <a:srgbClr val="918BA3"/>
        </a:buClr>
        <a:buFont typeface="Wingdings" pitchFamily="2" charset="2"/>
        <a:buChar char="§"/>
        <a:defRPr sz="20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Clr>
          <a:srgbClr val="2F6E7E"/>
        </a:buClr>
        <a:buFont typeface="Wingdings" pitchFamily="2" charset="2"/>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Clr>
          <a:srgbClr val="233337"/>
        </a:buClr>
        <a:buFont typeface="Wingdings" pitchFamily="2" charset="2"/>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14.emf"/><Relationship Id="rId7" Type="http://schemas.openxmlformats.org/officeDocument/2006/relationships/image" Target="../media/image16.emf"/><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15.emf"/><Relationship Id="rId4" Type="http://schemas.openxmlformats.org/officeDocument/2006/relationships/oleObject" Target="../embeddings/oleObject4.bin"/><Relationship Id="rId9" Type="http://schemas.openxmlformats.org/officeDocument/2006/relationships/image" Target="../media/image17.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7.bin"/><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24.jpe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27">
            <a:extLst>
              <a:ext uri="{FF2B5EF4-FFF2-40B4-BE49-F238E27FC236}">
                <a16:creationId xmlns:a16="http://schemas.microsoft.com/office/drawing/2014/main" id="{755FB43B-8342-9447-B332-BCAE29996309}"/>
              </a:ext>
            </a:extLst>
          </p:cNvPr>
          <p:cNvSpPr>
            <a:spLocks noGrp="1" noChangeArrowheads="1"/>
          </p:cNvSpPr>
          <p:nvPr>
            <p:ph type="subTitle" idx="1"/>
          </p:nvPr>
        </p:nvSpPr>
        <p:spPr>
          <a:xfrm>
            <a:off x="457200" y="3886200"/>
            <a:ext cx="8229600" cy="2362200"/>
          </a:xfrm>
        </p:spPr>
        <p:txBody>
          <a:bodyPr/>
          <a:lstStyle/>
          <a:p>
            <a:pPr eaLnBrk="1" hangingPunct="1"/>
            <a:r>
              <a:rPr lang="en-US" altLang="en-US" dirty="0">
                <a:solidFill>
                  <a:schemeClr val="bg1"/>
                </a:solidFill>
              </a:rPr>
              <a:t>Evaluation</a:t>
            </a:r>
          </a:p>
          <a:p>
            <a:pPr eaLnBrk="1" hangingPunct="1"/>
            <a:r>
              <a:rPr lang="en-US" altLang="en-US" dirty="0">
                <a:solidFill>
                  <a:schemeClr val="accent5"/>
                </a:solidFill>
              </a:rPr>
              <a:t>CMSC 476/676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5">
            <a:extLst>
              <a:ext uri="{FF2B5EF4-FFF2-40B4-BE49-F238E27FC236}">
                <a16:creationId xmlns:a16="http://schemas.microsoft.com/office/drawing/2014/main" id="{FB163773-B01E-FC47-993B-16B9C0C620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7E4EFF5E-E1CC-0742-BFD9-A4FD6D8625A5}" type="slidenum">
              <a:rPr lang="en-US" altLang="en-US" sz="1200">
                <a:solidFill>
                  <a:srgbClr val="898989"/>
                </a:solidFill>
                <a:latin typeface="Calibri" panose="020F0502020204030204" pitchFamily="34" charset="0"/>
              </a:rPr>
              <a:pPr eaLnBrk="1" hangingPunct="1"/>
              <a:t>10</a:t>
            </a:fld>
            <a:endParaRPr lang="en-US" altLang="en-US" sz="1200">
              <a:solidFill>
                <a:srgbClr val="898989"/>
              </a:solidFill>
              <a:latin typeface="Calibri" panose="020F0502020204030204" pitchFamily="34" charset="0"/>
            </a:endParaRPr>
          </a:p>
        </p:txBody>
      </p:sp>
      <p:sp>
        <p:nvSpPr>
          <p:cNvPr id="25602" name="Rectangle 2">
            <a:extLst>
              <a:ext uri="{FF2B5EF4-FFF2-40B4-BE49-F238E27FC236}">
                <a16:creationId xmlns:a16="http://schemas.microsoft.com/office/drawing/2014/main" id="{0CC5815D-6BFF-B344-A0C5-1BE766CE854F}"/>
              </a:ext>
            </a:extLst>
          </p:cNvPr>
          <p:cNvSpPr>
            <a:spLocks noGrp="1" noChangeArrowheads="1"/>
          </p:cNvSpPr>
          <p:nvPr>
            <p:ph type="title"/>
          </p:nvPr>
        </p:nvSpPr>
        <p:spPr/>
        <p:txBody>
          <a:bodyPr/>
          <a:lstStyle/>
          <a:p>
            <a:pPr eaLnBrk="1" hangingPunct="1"/>
            <a:r>
              <a:rPr lang="en-US" altLang="en-US"/>
              <a:t>What else?</a:t>
            </a:r>
          </a:p>
        </p:txBody>
      </p:sp>
      <p:sp>
        <p:nvSpPr>
          <p:cNvPr id="25603" name="Rectangle 4">
            <a:extLst>
              <a:ext uri="{FF2B5EF4-FFF2-40B4-BE49-F238E27FC236}">
                <a16:creationId xmlns:a16="http://schemas.microsoft.com/office/drawing/2014/main" id="{78D2B48E-0FCA-4D42-8A7D-C2A2D9094788}"/>
              </a:ext>
            </a:extLst>
          </p:cNvPr>
          <p:cNvSpPr>
            <a:spLocks noGrp="1" noChangeArrowheads="1"/>
          </p:cNvSpPr>
          <p:nvPr>
            <p:ph type="body" idx="1"/>
          </p:nvPr>
        </p:nvSpPr>
        <p:spPr/>
        <p:txBody>
          <a:bodyPr/>
          <a:lstStyle/>
          <a:p>
            <a:pPr eaLnBrk="1" hangingPunct="1"/>
            <a:r>
              <a:rPr lang="en-US" altLang="en-US" dirty="0"/>
              <a:t>Still need test queries</a:t>
            </a:r>
          </a:p>
          <a:p>
            <a:pPr lvl="1" eaLnBrk="1" hangingPunct="1"/>
            <a:r>
              <a:rPr lang="en-US" altLang="en-US" dirty="0"/>
              <a:t>Must be germane to docs available</a:t>
            </a:r>
          </a:p>
          <a:p>
            <a:pPr lvl="1" eaLnBrk="1" hangingPunct="1"/>
            <a:r>
              <a:rPr lang="en-US" altLang="en-US" dirty="0"/>
              <a:t>Must be representative of actual user needs</a:t>
            </a:r>
          </a:p>
          <a:p>
            <a:pPr lvl="1" eaLnBrk="1" hangingPunct="1"/>
            <a:r>
              <a:rPr lang="en-US" altLang="en-US" dirty="0"/>
              <a:t>Random query terms from the documents are not a good idea</a:t>
            </a:r>
          </a:p>
          <a:p>
            <a:pPr lvl="1" eaLnBrk="1" hangingPunct="1"/>
            <a:r>
              <a:rPr lang="en-US" altLang="en-US" dirty="0"/>
              <a:t>Sample from query logs if available</a:t>
            </a:r>
          </a:p>
          <a:p>
            <a:pPr eaLnBrk="1" hangingPunct="1"/>
            <a:r>
              <a:rPr lang="en-US" altLang="en-US" dirty="0"/>
              <a:t>Classically (non-Web)</a:t>
            </a:r>
          </a:p>
          <a:p>
            <a:pPr lvl="1" eaLnBrk="1" hangingPunct="1"/>
            <a:r>
              <a:rPr lang="en-US" altLang="en-US" dirty="0"/>
              <a:t>Low query rates – not enough query logs</a:t>
            </a:r>
          </a:p>
          <a:p>
            <a:pPr lvl="1" eaLnBrk="1" hangingPunct="1"/>
            <a:r>
              <a:rPr lang="en-US" altLang="en-US" dirty="0"/>
              <a:t>Experts hand-craft “user needs”</a:t>
            </a:r>
          </a:p>
        </p:txBody>
      </p:sp>
      <p:sp>
        <p:nvSpPr>
          <p:cNvPr id="25604" name="TextBox 4">
            <a:extLst>
              <a:ext uri="{FF2B5EF4-FFF2-40B4-BE49-F238E27FC236}">
                <a16:creationId xmlns:a16="http://schemas.microsoft.com/office/drawing/2014/main" id="{DB5746DE-4407-2A4C-986A-76FADD0A71B8}"/>
              </a:ext>
            </a:extLst>
          </p:cNvPr>
          <p:cNvSpPr txBox="1">
            <a:spLocks noChangeArrowheads="1"/>
          </p:cNvSpPr>
          <p:nvPr/>
        </p:nvSpPr>
        <p:spPr bwMode="auto">
          <a:xfrm>
            <a:off x="7620000" y="-33338"/>
            <a:ext cx="971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sz="1600">
                <a:solidFill>
                  <a:srgbClr val="FBFCFF"/>
                </a:solidFill>
              </a:rPr>
              <a:t>Sec. 8.5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5">
            <a:extLst>
              <a:ext uri="{FF2B5EF4-FFF2-40B4-BE49-F238E27FC236}">
                <a16:creationId xmlns:a16="http://schemas.microsoft.com/office/drawing/2014/main" id="{47D34806-94D9-344A-BBDF-3EE52533AE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6E54F038-BC5B-7C4B-9D06-CFE4CCDBF81F}" type="slidenum">
              <a:rPr lang="en-US" altLang="en-US" sz="1200">
                <a:solidFill>
                  <a:srgbClr val="898989"/>
                </a:solidFill>
                <a:latin typeface="Calibri" panose="020F0502020204030204" pitchFamily="34" charset="0"/>
              </a:rPr>
              <a:pPr eaLnBrk="1" hangingPunct="1"/>
              <a:t>11</a:t>
            </a:fld>
            <a:endParaRPr lang="en-US" altLang="en-US" sz="1200">
              <a:solidFill>
                <a:srgbClr val="898989"/>
              </a:solidFill>
              <a:latin typeface="Calibri" panose="020F0502020204030204" pitchFamily="34" charset="0"/>
            </a:endParaRPr>
          </a:p>
        </p:txBody>
      </p:sp>
      <p:sp>
        <p:nvSpPr>
          <p:cNvPr id="26626" name="Rectangle 2">
            <a:extLst>
              <a:ext uri="{FF2B5EF4-FFF2-40B4-BE49-F238E27FC236}">
                <a16:creationId xmlns:a16="http://schemas.microsoft.com/office/drawing/2014/main" id="{3B640EBB-15FB-2744-8C0F-51C5CC37452E}"/>
              </a:ext>
            </a:extLst>
          </p:cNvPr>
          <p:cNvSpPr>
            <a:spLocks noGrp="1" noChangeArrowheads="1"/>
          </p:cNvSpPr>
          <p:nvPr>
            <p:ph type="title"/>
          </p:nvPr>
        </p:nvSpPr>
        <p:spPr/>
        <p:txBody>
          <a:bodyPr/>
          <a:lstStyle/>
          <a:p>
            <a:pPr eaLnBrk="1" hangingPunct="1"/>
            <a:r>
              <a:rPr lang="en-US" altLang="en-US" dirty="0"/>
              <a:t>Early public test Collections (20</a:t>
            </a:r>
            <a:r>
              <a:rPr lang="en-US" altLang="en-US" baseline="30000" dirty="0"/>
              <a:t>th</a:t>
            </a:r>
            <a:r>
              <a:rPr lang="en-US" altLang="en-US" dirty="0"/>
              <a:t> C)</a:t>
            </a:r>
          </a:p>
        </p:txBody>
      </p:sp>
      <p:pic>
        <p:nvPicPr>
          <p:cNvPr id="26627" name="Picture 3" descr="testcorpora">
            <a:extLst>
              <a:ext uri="{FF2B5EF4-FFF2-40B4-BE49-F238E27FC236}">
                <a16:creationId xmlns:a16="http://schemas.microsoft.com/office/drawing/2014/main" id="{D215CF62-B602-224C-A4D5-56F203FBB56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1600200"/>
            <a:ext cx="5086338" cy="4197554"/>
          </a:xfrm>
          <a:noFill/>
        </p:spPr>
      </p:pic>
      <p:sp>
        <p:nvSpPr>
          <p:cNvPr id="26628" name="TextBox 4">
            <a:extLst>
              <a:ext uri="{FF2B5EF4-FFF2-40B4-BE49-F238E27FC236}">
                <a16:creationId xmlns:a16="http://schemas.microsoft.com/office/drawing/2014/main" id="{E2E67831-514D-1446-9AD4-A33CCDDCC81C}"/>
              </a:ext>
            </a:extLst>
          </p:cNvPr>
          <p:cNvSpPr txBox="1">
            <a:spLocks noChangeArrowheads="1"/>
          </p:cNvSpPr>
          <p:nvPr/>
        </p:nvSpPr>
        <p:spPr bwMode="auto">
          <a:xfrm>
            <a:off x="7620000" y="-33338"/>
            <a:ext cx="971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sz="1600">
                <a:solidFill>
                  <a:srgbClr val="FBFCFF"/>
                </a:solidFill>
              </a:rPr>
              <a:t>Sec. 8.5</a:t>
            </a:r>
          </a:p>
        </p:txBody>
      </p:sp>
      <p:sp>
        <p:nvSpPr>
          <p:cNvPr id="2" name="Rectangle 1">
            <a:extLst>
              <a:ext uri="{FF2B5EF4-FFF2-40B4-BE49-F238E27FC236}">
                <a16:creationId xmlns:a16="http://schemas.microsoft.com/office/drawing/2014/main" id="{1A6E91A8-AC88-0045-9158-9796B8C7F1D7}"/>
              </a:ext>
            </a:extLst>
          </p:cNvPr>
          <p:cNvSpPr>
            <a:spLocks noChangeArrowheads="1"/>
          </p:cNvSpPr>
          <p:nvPr/>
        </p:nvSpPr>
        <p:spPr bwMode="auto">
          <a:xfrm>
            <a:off x="1696004" y="5313855"/>
            <a:ext cx="4780996" cy="327212"/>
          </a:xfrm>
          <a:prstGeom prst="rect">
            <a:avLst/>
          </a:prstGeom>
          <a:solidFill>
            <a:srgbClr val="FFFF00">
              <a:alpha val="21960"/>
            </a:srgbClr>
          </a:solidFill>
          <a:ln w="9525">
            <a:solidFill>
              <a:srgbClr val="008000"/>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rgbClr val="006600"/>
              </a:solidFill>
              <a:latin typeface="Calibri" charset="0"/>
              <a:ea typeface="MS PGothic" charset="0"/>
              <a:cs typeface="MS PGothic" charset="0"/>
            </a:endParaRPr>
          </a:p>
        </p:txBody>
      </p:sp>
      <p:sp>
        <p:nvSpPr>
          <p:cNvPr id="3" name="Rectangular Callout 2">
            <a:extLst>
              <a:ext uri="{FF2B5EF4-FFF2-40B4-BE49-F238E27FC236}">
                <a16:creationId xmlns:a16="http://schemas.microsoft.com/office/drawing/2014/main" id="{D3C705F9-EE69-B146-A5B7-62A031830F72}"/>
              </a:ext>
            </a:extLst>
          </p:cNvPr>
          <p:cNvSpPr>
            <a:spLocks noChangeArrowheads="1"/>
          </p:cNvSpPr>
          <p:nvPr/>
        </p:nvSpPr>
        <p:spPr bwMode="auto">
          <a:xfrm>
            <a:off x="6972300" y="4495800"/>
            <a:ext cx="1295400" cy="685800"/>
          </a:xfrm>
          <a:prstGeom prst="wedgeRectCallout">
            <a:avLst>
              <a:gd name="adj1" fmla="val -62009"/>
              <a:gd name="adj2" fmla="val 79167"/>
            </a:avLst>
          </a:prstGeom>
          <a:solidFill>
            <a:srgbClr val="7F7F7F"/>
          </a:solidFill>
          <a:ln w="9525">
            <a:solidFill>
              <a:srgbClr val="406E84"/>
            </a:solidFill>
            <a:miter lim="800000"/>
            <a:headEnd/>
            <a:tailEnd/>
          </a:ln>
          <a:effectLst>
            <a:outerShdw blurRad="40000" dist="23000" dir="5400000" rotWithShape="0">
              <a:srgbClr val="808080">
                <a:alpha val="34998"/>
              </a:srgbClr>
            </a:outerShdw>
          </a:effectLst>
        </p:spPr>
        <p:txBody>
          <a:bodyPr anchor="ctr"/>
          <a:lstStyle/>
          <a:p>
            <a:pPr algn="ctr">
              <a:defRPr/>
            </a:pPr>
            <a:r>
              <a:rPr lang="en-US" dirty="0">
                <a:solidFill>
                  <a:schemeClr val="lt1"/>
                </a:solidFill>
                <a:latin typeface="+mn-lt"/>
                <a:ea typeface="+mn-ea"/>
              </a:rPr>
              <a:t>Typical TREC</a:t>
            </a:r>
          </a:p>
        </p:txBody>
      </p:sp>
      <p:sp>
        <p:nvSpPr>
          <p:cNvPr id="4" name="TextBox 3">
            <a:extLst>
              <a:ext uri="{FF2B5EF4-FFF2-40B4-BE49-F238E27FC236}">
                <a16:creationId xmlns:a16="http://schemas.microsoft.com/office/drawing/2014/main" id="{B4B4D87A-FB0B-4A48-AE1D-D0C9737F971F}"/>
              </a:ext>
            </a:extLst>
          </p:cNvPr>
          <p:cNvSpPr txBox="1"/>
          <p:nvPr/>
        </p:nvSpPr>
        <p:spPr>
          <a:xfrm>
            <a:off x="457200" y="5919991"/>
            <a:ext cx="7972695" cy="461665"/>
          </a:xfrm>
          <a:prstGeom prst="rect">
            <a:avLst/>
          </a:prstGeom>
          <a:noFill/>
        </p:spPr>
        <p:txBody>
          <a:bodyPr wrap="none" rtlCol="0">
            <a:spAutoFit/>
          </a:bodyPr>
          <a:lstStyle/>
          <a:p>
            <a:r>
              <a:rPr lang="en-US" dirty="0">
                <a:latin typeface="+mn-lt"/>
              </a:rPr>
              <a:t>Recent datasets: 100s of million web pages (GOV, </a:t>
            </a:r>
            <a:r>
              <a:rPr lang="en-US" dirty="0" err="1">
                <a:latin typeface="+mn-lt"/>
              </a:rPr>
              <a:t>ClueWeb</a:t>
            </a:r>
            <a:r>
              <a:rPr lang="en-US" dirty="0">
                <a:latin typeface="+mn-lt"/>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D874217C-A853-1A42-9523-38E9C0886DB6}"/>
              </a:ext>
            </a:extLst>
          </p:cNvPr>
          <p:cNvSpPr>
            <a:spLocks noGrp="1"/>
          </p:cNvSpPr>
          <p:nvPr>
            <p:ph type="title"/>
          </p:nvPr>
        </p:nvSpPr>
        <p:spPr>
          <a:xfrm>
            <a:off x="228600" y="274638"/>
            <a:ext cx="8686800" cy="1143000"/>
          </a:xfrm>
        </p:spPr>
        <p:txBody>
          <a:bodyPr/>
          <a:lstStyle/>
          <a:p>
            <a:r>
              <a:rPr lang="en-US" altLang="en-US"/>
              <a:t>Now we have the basics of a benchmark</a:t>
            </a:r>
          </a:p>
        </p:txBody>
      </p:sp>
      <p:sp>
        <p:nvSpPr>
          <p:cNvPr id="28674" name="Content Placeholder 2">
            <a:extLst>
              <a:ext uri="{FF2B5EF4-FFF2-40B4-BE49-F238E27FC236}">
                <a16:creationId xmlns:a16="http://schemas.microsoft.com/office/drawing/2014/main" id="{967183DE-7831-CB47-A4BF-9EC207801C34}"/>
              </a:ext>
            </a:extLst>
          </p:cNvPr>
          <p:cNvSpPr>
            <a:spLocks noGrp="1"/>
          </p:cNvSpPr>
          <p:nvPr>
            <p:ph idx="1"/>
          </p:nvPr>
        </p:nvSpPr>
        <p:spPr/>
        <p:txBody>
          <a:bodyPr/>
          <a:lstStyle/>
          <a:p>
            <a:r>
              <a:rPr lang="en-US" altLang="en-US"/>
              <a:t>Let’s review some evaluation measures</a:t>
            </a:r>
          </a:p>
          <a:p>
            <a:pPr lvl="1"/>
            <a:r>
              <a:rPr lang="en-US" altLang="en-US" i="1"/>
              <a:t>Precision</a:t>
            </a:r>
          </a:p>
          <a:p>
            <a:pPr lvl="1"/>
            <a:r>
              <a:rPr lang="en-US" altLang="en-US" i="1"/>
              <a:t>Recall</a:t>
            </a:r>
          </a:p>
          <a:p>
            <a:pPr lvl="1"/>
            <a:r>
              <a:rPr lang="en-US" altLang="en-US"/>
              <a:t>DCG</a:t>
            </a:r>
          </a:p>
          <a:p>
            <a:pPr lvl="1"/>
            <a:r>
              <a:rPr lang="en-US" altLang="en-US"/>
              <a:t>… </a:t>
            </a:r>
          </a:p>
        </p:txBody>
      </p:sp>
      <p:sp>
        <p:nvSpPr>
          <p:cNvPr id="28675" name="Slide Number Placeholder 3">
            <a:extLst>
              <a:ext uri="{FF2B5EF4-FFF2-40B4-BE49-F238E27FC236}">
                <a16:creationId xmlns:a16="http://schemas.microsoft.com/office/drawing/2014/main" id="{30B686D9-DD95-C948-AF31-AC609045B9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F04D3039-795C-964C-9956-AB40211B20B2}" type="slidenum">
              <a:rPr lang="en-US" altLang="en-US" sz="1200">
                <a:solidFill>
                  <a:srgbClr val="898989"/>
                </a:solidFill>
                <a:latin typeface="Calibri" panose="020F0502020204030204" pitchFamily="34" charset="0"/>
              </a:rPr>
              <a:pPr eaLnBrk="1" hangingPunct="1"/>
              <a:t>12</a:t>
            </a:fld>
            <a:endParaRPr lang="en-US" altLang="en-US" sz="1200">
              <a:solidFill>
                <a:srgbClr val="898989"/>
              </a:solidFill>
              <a:latin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5">
            <a:extLst>
              <a:ext uri="{FF2B5EF4-FFF2-40B4-BE49-F238E27FC236}">
                <a16:creationId xmlns:a16="http://schemas.microsoft.com/office/drawing/2014/main" id="{31C4CF15-8F5F-F741-8E77-C292324CFD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2FFE7779-7805-DF42-99DB-FB118A5343F9}" type="slidenum">
              <a:rPr lang="en-US" altLang="en-US" sz="1200">
                <a:solidFill>
                  <a:srgbClr val="898989"/>
                </a:solidFill>
                <a:latin typeface="Calibri" panose="020F0502020204030204" pitchFamily="34" charset="0"/>
              </a:rPr>
              <a:pPr eaLnBrk="1" hangingPunct="1"/>
              <a:t>13</a:t>
            </a:fld>
            <a:endParaRPr lang="en-US" altLang="en-US" sz="1200">
              <a:solidFill>
                <a:srgbClr val="898989"/>
              </a:solidFill>
              <a:latin typeface="Calibri" panose="020F0502020204030204" pitchFamily="34" charset="0"/>
            </a:endParaRPr>
          </a:p>
        </p:txBody>
      </p:sp>
      <p:sp>
        <p:nvSpPr>
          <p:cNvPr id="29698" name="Rectangle 2">
            <a:extLst>
              <a:ext uri="{FF2B5EF4-FFF2-40B4-BE49-F238E27FC236}">
                <a16:creationId xmlns:a16="http://schemas.microsoft.com/office/drawing/2014/main" id="{BA2CE9B1-DD50-8740-95BB-BEC653D66ED8}"/>
              </a:ext>
            </a:extLst>
          </p:cNvPr>
          <p:cNvSpPr>
            <a:spLocks noGrp="1" noChangeArrowheads="1"/>
          </p:cNvSpPr>
          <p:nvPr>
            <p:ph type="title"/>
          </p:nvPr>
        </p:nvSpPr>
        <p:spPr/>
        <p:txBody>
          <a:bodyPr/>
          <a:lstStyle/>
          <a:p>
            <a:pPr eaLnBrk="1" hangingPunct="1"/>
            <a:r>
              <a:rPr lang="en-US" altLang="en-US"/>
              <a:t>Evaluating an IR system</a:t>
            </a:r>
          </a:p>
        </p:txBody>
      </p:sp>
      <p:sp>
        <p:nvSpPr>
          <p:cNvPr id="29699" name="Rectangle 3">
            <a:extLst>
              <a:ext uri="{FF2B5EF4-FFF2-40B4-BE49-F238E27FC236}">
                <a16:creationId xmlns:a16="http://schemas.microsoft.com/office/drawing/2014/main" id="{8AD11EE0-A5D6-7E40-9A48-911F9E9DBF45}"/>
              </a:ext>
            </a:extLst>
          </p:cNvPr>
          <p:cNvSpPr>
            <a:spLocks noGrp="1" noChangeArrowheads="1"/>
          </p:cNvSpPr>
          <p:nvPr>
            <p:ph type="body" idx="1"/>
          </p:nvPr>
        </p:nvSpPr>
        <p:spPr/>
        <p:txBody>
          <a:bodyPr/>
          <a:lstStyle/>
          <a:p>
            <a:pPr eaLnBrk="1" hangingPunct="1"/>
            <a:r>
              <a:rPr lang="en-US" altLang="en-US" dirty="0"/>
              <a:t>Note: </a:t>
            </a:r>
            <a:r>
              <a:rPr lang="en-US" altLang="en-US" b="1" dirty="0"/>
              <a:t>user need</a:t>
            </a:r>
            <a:r>
              <a:rPr lang="en-US" altLang="en-US" dirty="0"/>
              <a:t> is translated into a </a:t>
            </a:r>
            <a:r>
              <a:rPr lang="en-US" altLang="en-US" b="1" dirty="0"/>
              <a:t>query</a:t>
            </a:r>
          </a:p>
          <a:p>
            <a:pPr eaLnBrk="1" hangingPunct="1"/>
            <a:r>
              <a:rPr lang="en-US" altLang="en-US" dirty="0"/>
              <a:t>Relevance is assessed relative to the </a:t>
            </a:r>
            <a:r>
              <a:rPr lang="en-US" altLang="en-US" b="1" dirty="0"/>
              <a:t>user need</a:t>
            </a:r>
            <a:r>
              <a:rPr lang="en-US" altLang="en-US" b="1" i="1" dirty="0"/>
              <a:t>, </a:t>
            </a:r>
            <a:r>
              <a:rPr lang="en-US" altLang="en-US" i="1" dirty="0"/>
              <a:t>not </a:t>
            </a:r>
            <a:r>
              <a:rPr lang="en-US" altLang="en-US" dirty="0"/>
              <a:t>the</a:t>
            </a:r>
            <a:r>
              <a:rPr lang="en-US" altLang="en-US" i="1" dirty="0"/>
              <a:t> </a:t>
            </a:r>
            <a:r>
              <a:rPr lang="en-US" altLang="en-US" b="1" dirty="0"/>
              <a:t>query</a:t>
            </a:r>
          </a:p>
          <a:p>
            <a:pPr eaLnBrk="1" hangingPunct="1"/>
            <a:r>
              <a:rPr lang="en-US" altLang="en-US" dirty="0"/>
              <a:t>E.g., </a:t>
            </a:r>
            <a:r>
              <a:rPr lang="en-US" altLang="en-US" u="sng" dirty="0"/>
              <a:t>Information need</a:t>
            </a:r>
            <a:r>
              <a:rPr lang="en-US" altLang="en-US" dirty="0"/>
              <a:t>: </a:t>
            </a:r>
            <a:r>
              <a:rPr lang="en-US" altLang="en-US" i="1" dirty="0"/>
              <a:t>My swimming pool needs to be cleaned.</a:t>
            </a:r>
          </a:p>
          <a:p>
            <a:pPr eaLnBrk="1" hangingPunct="1"/>
            <a:r>
              <a:rPr lang="en-US" altLang="en-US" u="sng" dirty="0"/>
              <a:t>Query</a:t>
            </a:r>
            <a:r>
              <a:rPr lang="en-US" altLang="en-US" dirty="0"/>
              <a:t>: </a:t>
            </a:r>
            <a:r>
              <a:rPr lang="en-US" altLang="en-US" b="1" i="1" dirty="0"/>
              <a:t>pool cleaner</a:t>
            </a:r>
          </a:p>
          <a:p>
            <a:pPr eaLnBrk="1" hangingPunct="1"/>
            <a:r>
              <a:rPr lang="en-US" altLang="en-US" dirty="0"/>
              <a:t>Assess whether the doc addresses the underlying need, not whether it has these words</a:t>
            </a:r>
          </a:p>
        </p:txBody>
      </p:sp>
      <p:sp>
        <p:nvSpPr>
          <p:cNvPr id="29700" name="TextBox 4">
            <a:extLst>
              <a:ext uri="{FF2B5EF4-FFF2-40B4-BE49-F238E27FC236}">
                <a16:creationId xmlns:a16="http://schemas.microsoft.com/office/drawing/2014/main" id="{9CB00B52-9FE1-CF48-A9AE-7AF8ACF03A73}"/>
              </a:ext>
            </a:extLst>
          </p:cNvPr>
          <p:cNvSpPr txBox="1">
            <a:spLocks noChangeArrowheads="1"/>
          </p:cNvSpPr>
          <p:nvPr/>
        </p:nvSpPr>
        <p:spPr bwMode="auto">
          <a:xfrm>
            <a:off x="7620000" y="-33338"/>
            <a:ext cx="971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sz="1600">
                <a:solidFill>
                  <a:srgbClr val="FBFCFF"/>
                </a:solidFill>
              </a:rPr>
              <a:t>Sec. 8.1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5">
            <a:extLst>
              <a:ext uri="{FF2B5EF4-FFF2-40B4-BE49-F238E27FC236}">
                <a16:creationId xmlns:a16="http://schemas.microsoft.com/office/drawing/2014/main" id="{17D3F0DC-CBC1-4C46-A583-4A69862EEF4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F742D1D7-F593-9F42-A30F-CE857B7CEC70}" type="slidenum">
              <a:rPr lang="en-US" altLang="en-US" sz="1200">
                <a:solidFill>
                  <a:srgbClr val="898989"/>
                </a:solidFill>
                <a:latin typeface="Calibri" panose="020F0502020204030204" pitchFamily="34" charset="0"/>
              </a:rPr>
              <a:pPr eaLnBrk="1" hangingPunct="1"/>
              <a:t>14</a:t>
            </a:fld>
            <a:endParaRPr lang="en-US" altLang="en-US" sz="1200">
              <a:solidFill>
                <a:srgbClr val="898989"/>
              </a:solidFill>
              <a:latin typeface="Calibri" panose="020F0502020204030204" pitchFamily="34" charset="0"/>
            </a:endParaRPr>
          </a:p>
        </p:txBody>
      </p:sp>
      <p:sp>
        <p:nvSpPr>
          <p:cNvPr id="30722" name="Rectangle 2">
            <a:extLst>
              <a:ext uri="{FF2B5EF4-FFF2-40B4-BE49-F238E27FC236}">
                <a16:creationId xmlns:a16="http://schemas.microsoft.com/office/drawing/2014/main" id="{25B941D9-B830-6D4B-A83C-53DF435BDDAF}"/>
              </a:ext>
            </a:extLst>
          </p:cNvPr>
          <p:cNvSpPr>
            <a:spLocks noGrp="1" noChangeArrowheads="1"/>
          </p:cNvSpPr>
          <p:nvPr>
            <p:ph type="title"/>
          </p:nvPr>
        </p:nvSpPr>
        <p:spPr>
          <a:xfrm>
            <a:off x="304800" y="274638"/>
            <a:ext cx="8610600" cy="1143000"/>
          </a:xfrm>
        </p:spPr>
        <p:txBody>
          <a:bodyPr/>
          <a:lstStyle/>
          <a:p>
            <a:pPr eaLnBrk="1" hangingPunct="1"/>
            <a:r>
              <a:rPr lang="en-US" altLang="en-US" sz="3600" dirty="0"/>
              <a:t>Unranked retrieval evaluation:</a:t>
            </a:r>
            <a:br>
              <a:rPr lang="en-US" altLang="en-US" sz="3600" dirty="0"/>
            </a:br>
            <a:r>
              <a:rPr lang="en-US" altLang="en-US" sz="3600" dirty="0"/>
              <a:t>Precision and Recall</a:t>
            </a:r>
          </a:p>
        </p:txBody>
      </p:sp>
      <p:sp>
        <p:nvSpPr>
          <p:cNvPr id="30723" name="Rectangle 3">
            <a:extLst>
              <a:ext uri="{FF2B5EF4-FFF2-40B4-BE49-F238E27FC236}">
                <a16:creationId xmlns:a16="http://schemas.microsoft.com/office/drawing/2014/main" id="{DF781991-52BD-3C4A-9617-CFEFD4D7FC1F}"/>
              </a:ext>
            </a:extLst>
          </p:cNvPr>
          <p:cNvSpPr>
            <a:spLocks noGrp="1" noChangeArrowheads="1"/>
          </p:cNvSpPr>
          <p:nvPr>
            <p:ph type="body" idx="1"/>
          </p:nvPr>
        </p:nvSpPr>
        <p:spPr/>
        <p:txBody>
          <a:bodyPr/>
          <a:lstStyle/>
          <a:p>
            <a:pPr eaLnBrk="1" hangingPunct="1"/>
            <a:r>
              <a:rPr lang="en-US" altLang="en-US" sz="3200" b="1" u="sng"/>
              <a:t>Binary assessments</a:t>
            </a:r>
          </a:p>
          <a:p>
            <a:pPr eaLnBrk="1" hangingPunct="1">
              <a:buFont typeface="Wingdings" pitchFamily="2" charset="2"/>
              <a:buNone/>
            </a:pPr>
            <a:r>
              <a:rPr lang="en-US" altLang="en-US" b="1"/>
              <a:t>Precision</a:t>
            </a:r>
            <a:r>
              <a:rPr lang="en-US" altLang="en-US"/>
              <a:t>: fraction of retrieved docs that are relevant = P(relevant|retrieved)</a:t>
            </a:r>
          </a:p>
          <a:p>
            <a:pPr eaLnBrk="1" hangingPunct="1">
              <a:buFont typeface="Wingdings" pitchFamily="2" charset="2"/>
              <a:buNone/>
            </a:pPr>
            <a:r>
              <a:rPr lang="en-US" altLang="en-US" b="1"/>
              <a:t>Recall</a:t>
            </a:r>
            <a:r>
              <a:rPr lang="en-US" altLang="en-US"/>
              <a:t>: fraction of relevant docs that are retrieved</a:t>
            </a:r>
          </a:p>
          <a:p>
            <a:pPr eaLnBrk="1" hangingPunct="1">
              <a:buFont typeface="Wingdings" pitchFamily="2" charset="2"/>
              <a:buNone/>
            </a:pPr>
            <a:r>
              <a:rPr lang="en-US" altLang="en-US"/>
              <a:t>	= P(retrieved|relevant)</a:t>
            </a:r>
          </a:p>
          <a:p>
            <a:pPr eaLnBrk="1" hangingPunct="1"/>
            <a:endParaRPr lang="en-US" altLang="en-US"/>
          </a:p>
          <a:p>
            <a:pPr eaLnBrk="1" hangingPunct="1">
              <a:buFont typeface="Wingdings" pitchFamily="2" charset="2"/>
              <a:buNone/>
            </a:pPr>
            <a:endParaRPr lang="en-US" altLang="en-US"/>
          </a:p>
          <a:p>
            <a:pPr eaLnBrk="1" hangingPunct="1">
              <a:buFont typeface="Wingdings" pitchFamily="2" charset="2"/>
              <a:buNone/>
            </a:pPr>
            <a:endParaRPr lang="en-US" altLang="en-US"/>
          </a:p>
          <a:p>
            <a:pPr algn="ctr" eaLnBrk="1" hangingPunct="1"/>
            <a:r>
              <a:rPr lang="en-US" altLang="en-US"/>
              <a:t>Precision P = tp/(tp + fp)</a:t>
            </a:r>
          </a:p>
          <a:p>
            <a:pPr algn="ctr" eaLnBrk="1" hangingPunct="1"/>
            <a:r>
              <a:rPr lang="en-US" altLang="en-US"/>
              <a:t>Recall  </a:t>
            </a:r>
            <a:r>
              <a:rPr lang="en-US" altLang="en-US" sz="2000"/>
              <a:t> </a:t>
            </a:r>
            <a:r>
              <a:rPr lang="en-US" altLang="en-US"/>
              <a:t>   R = tp/(tp + fn)</a:t>
            </a:r>
          </a:p>
        </p:txBody>
      </p:sp>
      <p:graphicFrame>
        <p:nvGraphicFramePr>
          <p:cNvPr id="1201156" name="Group 4">
            <a:extLst>
              <a:ext uri="{FF2B5EF4-FFF2-40B4-BE49-F238E27FC236}">
                <a16:creationId xmlns:a16="http://schemas.microsoft.com/office/drawing/2014/main" id="{47FA41C9-2347-B741-B366-3F0C048DCA49}"/>
              </a:ext>
            </a:extLst>
          </p:cNvPr>
          <p:cNvGraphicFramePr>
            <a:graphicFrameLocks noGrp="1"/>
          </p:cNvGraphicFramePr>
          <p:nvPr/>
        </p:nvGraphicFramePr>
        <p:xfrm>
          <a:off x="1524000" y="4191000"/>
          <a:ext cx="6172200" cy="1447800"/>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482600">
                <a:tc>
                  <a:txBody>
                    <a:bodyPr/>
                    <a:lstStyle/>
                    <a:p>
                      <a:pPr marL="0" marR="0" lvl="0" indent="0" algn="l" defTabSz="914400" rtl="0" eaLnBrk="1" fontAlgn="base" latinLnBrk="0" hangingPunct="1">
                        <a:lnSpc>
                          <a:spcPct val="100000"/>
                        </a:lnSpc>
                        <a:spcBef>
                          <a:spcPct val="20000"/>
                        </a:spcBef>
                        <a:spcAft>
                          <a:spcPct val="0"/>
                        </a:spcAft>
                        <a:buClr>
                          <a:srgbClr val="A50021"/>
                        </a:buClr>
                        <a:buSzPct val="60000"/>
                        <a:buFont typeface="Wingdings" charset="0"/>
                        <a:buNone/>
                        <a:tabLst/>
                      </a:pPr>
                      <a:endParaRPr kumimoji="0" lang="en-US" sz="2200" b="0" i="0" u="none" strike="noStrike" cap="none" normalizeH="0" baseline="0">
                        <a:ln>
                          <a:noFill/>
                        </a:ln>
                        <a:solidFill>
                          <a:schemeClr val="tx1"/>
                        </a:solidFill>
                        <a:effectLst/>
                        <a:latin typeface="Arial" charset="0"/>
                        <a:ea typeface="MS PGothic" charset="0"/>
                        <a:cs typeface="MS PGothic"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60000"/>
                        <a:buFont typeface="Wingdings" charset="0"/>
                        <a:buNone/>
                        <a:tabLst/>
                      </a:pPr>
                      <a:r>
                        <a:rPr kumimoji="0" lang="en-US" sz="2200" b="0" i="0" u="none" strike="noStrike" cap="none" normalizeH="0" baseline="0">
                          <a:ln>
                            <a:noFill/>
                          </a:ln>
                          <a:solidFill>
                            <a:schemeClr val="tx1"/>
                          </a:solidFill>
                          <a:effectLst/>
                          <a:latin typeface="Arial" charset="0"/>
                          <a:ea typeface="MS PGothic" charset="0"/>
                          <a:cs typeface="MS PGothic" charset="0"/>
                        </a:rPr>
                        <a:t>Relevant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60000"/>
                        <a:buFont typeface="Wingdings" charset="0"/>
                        <a:buNone/>
                        <a:tabLst/>
                      </a:pPr>
                      <a:r>
                        <a:rPr kumimoji="0" lang="en-US" sz="2200" b="0" i="0" u="none" strike="noStrike" cap="none" normalizeH="0" baseline="0">
                          <a:ln>
                            <a:noFill/>
                          </a:ln>
                          <a:solidFill>
                            <a:schemeClr val="tx1"/>
                          </a:solidFill>
                          <a:effectLst/>
                          <a:latin typeface="Arial" charset="0"/>
                          <a:ea typeface="MS PGothic" charset="0"/>
                          <a:cs typeface="MS PGothic" charset="0"/>
                        </a:rPr>
                        <a:t>Nonrelevant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2600">
                <a:tc>
                  <a:txBody>
                    <a:bodyPr/>
                    <a:lstStyle/>
                    <a:p>
                      <a:pPr marL="0" marR="0" lvl="0" indent="0" algn="l" defTabSz="914400" rtl="0" eaLnBrk="1" fontAlgn="base" latinLnBrk="0" hangingPunct="1">
                        <a:lnSpc>
                          <a:spcPct val="100000"/>
                        </a:lnSpc>
                        <a:spcBef>
                          <a:spcPct val="20000"/>
                        </a:spcBef>
                        <a:spcAft>
                          <a:spcPct val="0"/>
                        </a:spcAft>
                        <a:buClr>
                          <a:srgbClr val="A50021"/>
                        </a:buClr>
                        <a:buSzPct val="60000"/>
                        <a:buFont typeface="Wingdings" charset="0"/>
                        <a:buNone/>
                        <a:tabLst/>
                      </a:pPr>
                      <a:r>
                        <a:rPr kumimoji="0" lang="en-US" sz="2200" b="0" i="0" u="none" strike="noStrike" cap="none" normalizeH="0" baseline="0">
                          <a:ln>
                            <a:noFill/>
                          </a:ln>
                          <a:solidFill>
                            <a:schemeClr val="tx1"/>
                          </a:solidFill>
                          <a:effectLst/>
                          <a:latin typeface="Arial" charset="0"/>
                          <a:ea typeface="MS PGothic" charset="0"/>
                          <a:cs typeface="MS PGothic" charset="0"/>
                        </a:rPr>
                        <a:t>Retrieved</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60000"/>
                        <a:buFont typeface="Wingdings" charset="0"/>
                        <a:buNone/>
                        <a:tabLst/>
                      </a:pPr>
                      <a:r>
                        <a:rPr kumimoji="0" lang="en-US" sz="2200" b="0" i="0" u="none" strike="noStrike" cap="none" normalizeH="0" baseline="0">
                          <a:ln>
                            <a:noFill/>
                          </a:ln>
                          <a:solidFill>
                            <a:schemeClr val="tx1"/>
                          </a:solidFill>
                          <a:effectLst/>
                          <a:latin typeface="Arial" charset="0"/>
                          <a:ea typeface="MS PGothic" charset="0"/>
                          <a:cs typeface="MS PGothic" charset="0"/>
                        </a:rPr>
                        <a:t>tp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60000"/>
                        <a:buFont typeface="Wingdings" charset="0"/>
                        <a:buNone/>
                        <a:tabLst/>
                      </a:pPr>
                      <a:r>
                        <a:rPr kumimoji="0" lang="en-US" sz="2200" b="0" i="0" u="none" strike="noStrike" cap="none" normalizeH="0" baseline="0">
                          <a:ln>
                            <a:noFill/>
                          </a:ln>
                          <a:solidFill>
                            <a:schemeClr val="tx1"/>
                          </a:solidFill>
                          <a:effectLst/>
                          <a:latin typeface="Arial" charset="0"/>
                          <a:ea typeface="MS PGothic" charset="0"/>
                          <a:cs typeface="MS PGothic" charset="0"/>
                        </a:rPr>
                        <a:t>fp</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2600">
                <a:tc>
                  <a:txBody>
                    <a:bodyPr/>
                    <a:lstStyle/>
                    <a:p>
                      <a:pPr marL="0" marR="0" lvl="0" indent="0" algn="l" defTabSz="914400" rtl="0" eaLnBrk="1" fontAlgn="base" latinLnBrk="0" hangingPunct="1">
                        <a:lnSpc>
                          <a:spcPct val="100000"/>
                        </a:lnSpc>
                        <a:spcBef>
                          <a:spcPct val="20000"/>
                        </a:spcBef>
                        <a:spcAft>
                          <a:spcPct val="0"/>
                        </a:spcAft>
                        <a:buClr>
                          <a:srgbClr val="A50021"/>
                        </a:buClr>
                        <a:buSzPct val="60000"/>
                        <a:buFont typeface="Wingdings" charset="0"/>
                        <a:buNone/>
                        <a:tabLst/>
                      </a:pPr>
                      <a:r>
                        <a:rPr kumimoji="0" lang="en-US" sz="2200" b="0" i="0" u="none" strike="noStrike" cap="none" normalizeH="0" baseline="0">
                          <a:ln>
                            <a:noFill/>
                          </a:ln>
                          <a:solidFill>
                            <a:schemeClr val="tx1"/>
                          </a:solidFill>
                          <a:effectLst/>
                          <a:latin typeface="Arial" charset="0"/>
                          <a:ea typeface="MS PGothic" charset="0"/>
                          <a:cs typeface="MS PGothic" charset="0"/>
                        </a:rPr>
                        <a:t>Not Retrieved</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60000"/>
                        <a:buFont typeface="Wingdings" charset="0"/>
                        <a:buNone/>
                        <a:tabLst/>
                      </a:pPr>
                      <a:r>
                        <a:rPr kumimoji="0" lang="en-US" sz="2200" b="0" i="0" u="none" strike="noStrike" cap="none" normalizeH="0" baseline="0">
                          <a:ln>
                            <a:noFill/>
                          </a:ln>
                          <a:solidFill>
                            <a:schemeClr val="tx1"/>
                          </a:solidFill>
                          <a:effectLst/>
                          <a:latin typeface="Arial" charset="0"/>
                          <a:ea typeface="MS PGothic" charset="0"/>
                          <a:cs typeface="MS PGothic" charset="0"/>
                        </a:rPr>
                        <a:t>fn</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60000"/>
                        <a:buFont typeface="Wingdings" charset="0"/>
                        <a:buNone/>
                        <a:tabLst/>
                      </a:pPr>
                      <a:r>
                        <a:rPr kumimoji="0" lang="en-US" sz="2200" b="0" i="0" u="none" strike="noStrike" cap="none" normalizeH="0" baseline="0">
                          <a:ln>
                            <a:noFill/>
                          </a:ln>
                          <a:solidFill>
                            <a:schemeClr val="tx1"/>
                          </a:solidFill>
                          <a:effectLst/>
                          <a:latin typeface="Arial" charset="0"/>
                          <a:ea typeface="MS PGothic" charset="0"/>
                          <a:cs typeface="MS PGothic" charset="0"/>
                        </a:rPr>
                        <a:t>tn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0742" name="TextBox 4">
            <a:extLst>
              <a:ext uri="{FF2B5EF4-FFF2-40B4-BE49-F238E27FC236}">
                <a16:creationId xmlns:a16="http://schemas.microsoft.com/office/drawing/2014/main" id="{B5BF006E-6CE5-BB4F-8B3C-B5F518003DD1}"/>
              </a:ext>
            </a:extLst>
          </p:cNvPr>
          <p:cNvSpPr txBox="1">
            <a:spLocks noChangeArrowheads="1"/>
          </p:cNvSpPr>
          <p:nvPr/>
        </p:nvSpPr>
        <p:spPr bwMode="auto">
          <a:xfrm>
            <a:off x="7620000" y="-33338"/>
            <a:ext cx="971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sz="1600">
                <a:solidFill>
                  <a:srgbClr val="FBFCFF"/>
                </a:solidFill>
              </a:rPr>
              <a:t>Sec. 8.3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C2CF2517-18C2-A24D-92A3-BA050BBA44A0}"/>
              </a:ext>
            </a:extLst>
          </p:cNvPr>
          <p:cNvSpPr>
            <a:spLocks noGrp="1" noChangeArrowheads="1"/>
          </p:cNvSpPr>
          <p:nvPr>
            <p:ph type="title" idx="4294967295"/>
          </p:nvPr>
        </p:nvSpPr>
        <p:spPr/>
        <p:txBody>
          <a:bodyPr anchor="ctr"/>
          <a:lstStyle/>
          <a:p>
            <a:pPr eaLnBrk="1" hangingPunct="1"/>
            <a:r>
              <a:rPr lang="en-US" altLang="en-US">
                <a:latin typeface="Arial" panose="020B0604020202020204" pitchFamily="34" charset="0"/>
              </a:rPr>
              <a:t>Rank-Based Measures</a:t>
            </a:r>
          </a:p>
        </p:txBody>
      </p:sp>
      <p:sp>
        <p:nvSpPr>
          <p:cNvPr id="31746" name="Rectangle 3">
            <a:extLst>
              <a:ext uri="{FF2B5EF4-FFF2-40B4-BE49-F238E27FC236}">
                <a16:creationId xmlns:a16="http://schemas.microsoft.com/office/drawing/2014/main" id="{BABB0D6E-D239-8E47-8067-DA7F6FE215B0}"/>
              </a:ext>
            </a:extLst>
          </p:cNvPr>
          <p:cNvSpPr>
            <a:spLocks noGrp="1" noChangeArrowheads="1"/>
          </p:cNvSpPr>
          <p:nvPr>
            <p:ph type="body" idx="4294967295"/>
          </p:nvPr>
        </p:nvSpPr>
        <p:spPr/>
        <p:txBody>
          <a:bodyPr/>
          <a:lstStyle/>
          <a:p>
            <a:pPr eaLnBrk="1" hangingPunct="1"/>
            <a:r>
              <a:rPr lang="en-US" altLang="en-US" dirty="0">
                <a:latin typeface="Arial" panose="020B0604020202020204" pitchFamily="34" charset="0"/>
              </a:rPr>
              <a:t>Binary relevance</a:t>
            </a:r>
          </a:p>
          <a:p>
            <a:pPr lvl="1" eaLnBrk="1" hangingPunct="1"/>
            <a:r>
              <a:rPr lang="en-US" altLang="en-US" dirty="0" err="1">
                <a:latin typeface="Arial" panose="020B0604020202020204" pitchFamily="34" charset="0"/>
              </a:rPr>
              <a:t>Precision@K</a:t>
            </a:r>
            <a:r>
              <a:rPr lang="en-US" altLang="en-US" dirty="0">
                <a:latin typeface="Arial" panose="020B0604020202020204" pitchFamily="34" charset="0"/>
              </a:rPr>
              <a:t> (P@K)</a:t>
            </a:r>
          </a:p>
          <a:p>
            <a:pPr lvl="1" eaLnBrk="1" hangingPunct="1"/>
            <a:r>
              <a:rPr lang="en-US" altLang="en-US" dirty="0">
                <a:latin typeface="Arial" panose="020B0604020202020204" pitchFamily="34" charset="0"/>
              </a:rPr>
              <a:t>Mean Average Precision (MAP)</a:t>
            </a:r>
          </a:p>
          <a:p>
            <a:pPr lvl="1" eaLnBrk="1" hangingPunct="1"/>
            <a:r>
              <a:rPr lang="en-US" altLang="en-US" dirty="0">
                <a:latin typeface="Arial" panose="020B0604020202020204" pitchFamily="34" charset="0"/>
              </a:rPr>
              <a:t>Mean Reciprocal Rank (MRR)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Multiple levels of relevance</a:t>
            </a:r>
          </a:p>
          <a:p>
            <a:pPr lvl="1" eaLnBrk="1" hangingPunct="1"/>
            <a:r>
              <a:rPr lang="en-US" altLang="en-US" dirty="0">
                <a:latin typeface="Arial" panose="020B0604020202020204" pitchFamily="34" charset="0"/>
              </a:rPr>
              <a:t>Normalized Discounted Cumulative Gain (NDCG)</a:t>
            </a:r>
          </a:p>
          <a:p>
            <a:pPr eaLnBrk="1" hangingPunct="1"/>
            <a:r>
              <a:rPr lang="en-US" altLang="en-US" dirty="0">
                <a:latin typeface="Arial" panose="020B0604020202020204" pitchFamily="34" charset="0"/>
              </a:rPr>
              <a:t>Let’s explain these in detail…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35257E01-4FEB-474B-A9C7-DEA01E3DAEF4}"/>
              </a:ext>
            </a:extLst>
          </p:cNvPr>
          <p:cNvSpPr>
            <a:spLocks noGrp="1" noChangeArrowheads="1"/>
          </p:cNvSpPr>
          <p:nvPr>
            <p:ph type="title" idx="4294967295"/>
          </p:nvPr>
        </p:nvSpPr>
        <p:spPr/>
        <p:txBody>
          <a:bodyPr anchor="ctr"/>
          <a:lstStyle/>
          <a:p>
            <a:pPr eaLnBrk="1" hangingPunct="1"/>
            <a:r>
              <a:rPr lang="en-US" altLang="en-US">
                <a:latin typeface="Arial" panose="020B0604020202020204" pitchFamily="34" charset="0"/>
              </a:rPr>
              <a:t>Precision@K</a:t>
            </a:r>
          </a:p>
        </p:txBody>
      </p:sp>
      <p:sp>
        <p:nvSpPr>
          <p:cNvPr id="52227" name="Rectangle 3">
            <a:extLst>
              <a:ext uri="{FF2B5EF4-FFF2-40B4-BE49-F238E27FC236}">
                <a16:creationId xmlns:a16="http://schemas.microsoft.com/office/drawing/2014/main" id="{15660485-55CA-284B-988B-AC5614C083DF}"/>
              </a:ext>
            </a:extLst>
          </p:cNvPr>
          <p:cNvSpPr>
            <a:spLocks noGrp="1" noChangeArrowheads="1"/>
          </p:cNvSpPr>
          <p:nvPr>
            <p:ph type="body" idx="4294967295"/>
          </p:nvPr>
        </p:nvSpPr>
        <p:spPr/>
        <p:txBody>
          <a:bodyPr/>
          <a:lstStyle/>
          <a:p>
            <a:pPr eaLnBrk="1" hangingPunct="1">
              <a:lnSpc>
                <a:spcPct val="90000"/>
              </a:lnSpc>
            </a:pPr>
            <a:r>
              <a:rPr lang="en-US" altLang="en-US" sz="2600" dirty="0">
                <a:latin typeface="Arial" panose="020B0604020202020204" pitchFamily="34" charset="0"/>
              </a:rPr>
              <a:t>Set a rank threshold K  (often K=10)</a:t>
            </a:r>
          </a:p>
          <a:p>
            <a:pPr eaLnBrk="1" hangingPunct="1">
              <a:lnSpc>
                <a:spcPct val="90000"/>
              </a:lnSpc>
            </a:pPr>
            <a:endParaRPr lang="en-US" altLang="en-US" sz="1900" dirty="0">
              <a:latin typeface="Arial" panose="020B0604020202020204" pitchFamily="34" charset="0"/>
            </a:endParaRPr>
          </a:p>
          <a:p>
            <a:pPr eaLnBrk="1" hangingPunct="1">
              <a:lnSpc>
                <a:spcPct val="90000"/>
              </a:lnSpc>
            </a:pPr>
            <a:r>
              <a:rPr lang="en-US" altLang="en-US" sz="2600" dirty="0">
                <a:latin typeface="Arial" panose="020B0604020202020204" pitchFamily="34" charset="0"/>
              </a:rPr>
              <a:t>Compute % relevant in top K</a:t>
            </a:r>
          </a:p>
          <a:p>
            <a:pPr eaLnBrk="1" hangingPunct="1">
              <a:lnSpc>
                <a:spcPct val="90000"/>
              </a:lnSpc>
            </a:pPr>
            <a:endParaRPr lang="en-US" altLang="en-US" sz="1900" dirty="0">
              <a:latin typeface="Arial" panose="020B0604020202020204" pitchFamily="34" charset="0"/>
            </a:endParaRPr>
          </a:p>
          <a:p>
            <a:pPr eaLnBrk="1" hangingPunct="1">
              <a:lnSpc>
                <a:spcPct val="90000"/>
              </a:lnSpc>
            </a:pPr>
            <a:r>
              <a:rPr lang="en-US" altLang="en-US" sz="2600" dirty="0">
                <a:latin typeface="Arial" panose="020B0604020202020204" pitchFamily="34" charset="0"/>
              </a:rPr>
              <a:t>Ignores documents ranked lower than K</a:t>
            </a:r>
          </a:p>
          <a:p>
            <a:pPr eaLnBrk="1" hangingPunct="1">
              <a:lnSpc>
                <a:spcPct val="90000"/>
              </a:lnSpc>
            </a:pPr>
            <a:endParaRPr lang="en-US" altLang="en-US" sz="1900" dirty="0">
              <a:latin typeface="Arial" panose="020B0604020202020204" pitchFamily="34" charset="0"/>
            </a:endParaRPr>
          </a:p>
          <a:p>
            <a:pPr eaLnBrk="1" hangingPunct="1">
              <a:lnSpc>
                <a:spcPct val="90000"/>
              </a:lnSpc>
            </a:pPr>
            <a:r>
              <a:rPr lang="en-US" altLang="en-US" sz="2600" dirty="0">
                <a:latin typeface="Arial" panose="020B0604020202020204" pitchFamily="34" charset="0"/>
              </a:rPr>
              <a:t>Examples:                  </a:t>
            </a:r>
          </a:p>
          <a:p>
            <a:pPr lvl="1" eaLnBrk="1" hangingPunct="1">
              <a:lnSpc>
                <a:spcPct val="90000"/>
              </a:lnSpc>
            </a:pPr>
            <a:r>
              <a:rPr lang="en-US" altLang="en-US" dirty="0">
                <a:latin typeface="Arial" panose="020B0604020202020204" pitchFamily="34" charset="0"/>
              </a:rPr>
              <a:t>Prec@3 of 2/3 </a:t>
            </a:r>
          </a:p>
          <a:p>
            <a:pPr lvl="1" eaLnBrk="1" hangingPunct="1">
              <a:lnSpc>
                <a:spcPct val="90000"/>
              </a:lnSpc>
            </a:pPr>
            <a:endParaRPr lang="en-US" altLang="en-US" sz="500" dirty="0">
              <a:latin typeface="Arial" panose="020B0604020202020204" pitchFamily="34" charset="0"/>
            </a:endParaRPr>
          </a:p>
          <a:p>
            <a:pPr lvl="1" eaLnBrk="1" hangingPunct="1">
              <a:lnSpc>
                <a:spcPct val="90000"/>
              </a:lnSpc>
            </a:pPr>
            <a:r>
              <a:rPr lang="en-US" altLang="en-US" dirty="0">
                <a:latin typeface="Arial" panose="020B0604020202020204" pitchFamily="34" charset="0"/>
              </a:rPr>
              <a:t>Prec@4 of 2/4</a:t>
            </a:r>
          </a:p>
          <a:p>
            <a:pPr lvl="1" eaLnBrk="1" hangingPunct="1">
              <a:lnSpc>
                <a:spcPct val="90000"/>
              </a:lnSpc>
            </a:pPr>
            <a:r>
              <a:rPr lang="en-US" altLang="en-US" dirty="0">
                <a:latin typeface="Arial" panose="020B0604020202020204" pitchFamily="34" charset="0"/>
              </a:rPr>
              <a:t>Prec@5 of 3/5</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In similar fashion we have </a:t>
            </a:r>
            <a:r>
              <a:rPr lang="en-US" altLang="en-US" dirty="0" err="1">
                <a:latin typeface="Arial" panose="020B0604020202020204" pitchFamily="34" charset="0"/>
              </a:rPr>
              <a:t>Recall@K</a:t>
            </a:r>
            <a:endParaRPr lang="en-US" altLang="en-US" dirty="0">
              <a:latin typeface="Arial" panose="020B0604020202020204" pitchFamily="34" charset="0"/>
            </a:endParaRPr>
          </a:p>
        </p:txBody>
      </p:sp>
      <p:pic>
        <p:nvPicPr>
          <p:cNvPr id="88067" name="Picture 11">
            <a:extLst>
              <a:ext uri="{FF2B5EF4-FFF2-40B4-BE49-F238E27FC236}">
                <a16:creationId xmlns:a16="http://schemas.microsoft.com/office/drawing/2014/main" id="{50E451C4-819D-E240-A6BD-66B9C3DF75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4548187"/>
            <a:ext cx="1828800" cy="328613"/>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7" end="7"/>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9" end="9"/>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5">
            <a:extLst>
              <a:ext uri="{FF2B5EF4-FFF2-40B4-BE49-F238E27FC236}">
                <a16:creationId xmlns:a16="http://schemas.microsoft.com/office/drawing/2014/main" id="{E32B104E-A368-C14A-81E6-BFDE797875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AFD97229-0D5D-9449-8E46-0E9A82B54942}" type="slidenum">
              <a:rPr lang="en-US" altLang="en-US" sz="1200">
                <a:solidFill>
                  <a:srgbClr val="898989"/>
                </a:solidFill>
                <a:latin typeface="Calibri" panose="020F0502020204030204" pitchFamily="34" charset="0"/>
              </a:rPr>
              <a:pPr eaLnBrk="1" hangingPunct="1"/>
              <a:t>17</a:t>
            </a:fld>
            <a:endParaRPr lang="en-US" altLang="en-US" sz="1200">
              <a:solidFill>
                <a:srgbClr val="898989"/>
              </a:solidFill>
              <a:latin typeface="Calibri" panose="020F0502020204030204" pitchFamily="34" charset="0"/>
            </a:endParaRPr>
          </a:p>
        </p:txBody>
      </p:sp>
      <p:sp>
        <p:nvSpPr>
          <p:cNvPr id="33794" name="Rectangle 2">
            <a:extLst>
              <a:ext uri="{FF2B5EF4-FFF2-40B4-BE49-F238E27FC236}">
                <a16:creationId xmlns:a16="http://schemas.microsoft.com/office/drawing/2014/main" id="{EE43A21E-CC85-B844-8E28-20A35C259D4B}"/>
              </a:ext>
            </a:extLst>
          </p:cNvPr>
          <p:cNvSpPr>
            <a:spLocks noGrp="1" noChangeArrowheads="1"/>
          </p:cNvSpPr>
          <p:nvPr>
            <p:ph type="title"/>
          </p:nvPr>
        </p:nvSpPr>
        <p:spPr/>
        <p:txBody>
          <a:bodyPr/>
          <a:lstStyle/>
          <a:p>
            <a:pPr eaLnBrk="1" hangingPunct="1"/>
            <a:r>
              <a:rPr lang="en-US" altLang="en-US"/>
              <a:t>A precision-recall curve</a:t>
            </a:r>
          </a:p>
        </p:txBody>
      </p:sp>
      <p:graphicFrame>
        <p:nvGraphicFramePr>
          <p:cNvPr id="33795" name="Object 2">
            <a:extLst>
              <a:ext uri="{FF2B5EF4-FFF2-40B4-BE49-F238E27FC236}">
                <a16:creationId xmlns:a16="http://schemas.microsoft.com/office/drawing/2014/main" id="{9D9186B0-E343-6B46-B58C-7E912980C85B}"/>
              </a:ext>
            </a:extLst>
          </p:cNvPr>
          <p:cNvGraphicFramePr>
            <a:graphicFrameLocks noGrp="1" noChangeAspect="1"/>
          </p:cNvGraphicFramePr>
          <p:nvPr>
            <p:ph idx="1"/>
          </p:nvPr>
        </p:nvGraphicFramePr>
        <p:xfrm>
          <a:off x="1066800" y="1770063"/>
          <a:ext cx="7086600" cy="4894262"/>
        </p:xfrm>
        <a:graphic>
          <a:graphicData uri="http://schemas.openxmlformats.org/presentationml/2006/ole">
            <mc:AlternateContent xmlns:mc="http://schemas.openxmlformats.org/markup-compatibility/2006">
              <mc:Choice xmlns:v="urn:schemas-microsoft-com:vml" Requires="v">
                <p:oleObj name="Chart" r:id="rId2" imgW="4229100" imgH="2921000" progId="Excel.Chart.8">
                  <p:embed/>
                </p:oleObj>
              </mc:Choice>
              <mc:Fallback>
                <p:oleObj name="Chart" r:id="rId2" imgW="4229100" imgH="2921000" progId="Excel.Char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70063"/>
                        <a:ext cx="7086600" cy="4894262"/>
                      </a:xfrm>
                      <a:prstGeom prst="rect">
                        <a:avLst/>
                      </a:prstGeom>
                      <a:noFill/>
                      <a:ln>
                        <a:noFill/>
                      </a:ln>
                      <a:effectLst/>
                      <a:extLst>
                        <a:ext uri="{909E8E84-426E-40DD-AFC4-6F175D3DCCD1}">
                          <a14:hiddenFill xmlns:a14="http://schemas.microsoft.com/office/drawing/2010/main">
                            <a:gradFill rotWithShape="0">
                              <a:gsLst>
                                <a:gs pos="0">
                                  <a:srgbClr val="A50021"/>
                                </a:gs>
                                <a:gs pos="100000">
                                  <a:schemeClr val="tx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6" name="TextBox 4">
            <a:extLst>
              <a:ext uri="{FF2B5EF4-FFF2-40B4-BE49-F238E27FC236}">
                <a16:creationId xmlns:a16="http://schemas.microsoft.com/office/drawing/2014/main" id="{844C8F59-1B5B-EF46-9E67-BA6BA233E07D}"/>
              </a:ext>
            </a:extLst>
          </p:cNvPr>
          <p:cNvSpPr txBox="1">
            <a:spLocks noChangeArrowheads="1"/>
          </p:cNvSpPr>
          <p:nvPr/>
        </p:nvSpPr>
        <p:spPr bwMode="auto">
          <a:xfrm>
            <a:off x="7620000" y="-33338"/>
            <a:ext cx="971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sz="1600">
                <a:solidFill>
                  <a:srgbClr val="FBFCFF"/>
                </a:solidFill>
              </a:rPr>
              <a:t>Sec. 8.4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5CED8FCA-1AEE-8049-8AC4-AA6C1F051ADC}"/>
              </a:ext>
            </a:extLst>
          </p:cNvPr>
          <p:cNvSpPr>
            <a:spLocks noGrp="1" noChangeArrowheads="1"/>
          </p:cNvSpPr>
          <p:nvPr>
            <p:ph type="title" idx="4294967295"/>
          </p:nvPr>
        </p:nvSpPr>
        <p:spPr/>
        <p:txBody>
          <a:bodyPr anchor="ctr"/>
          <a:lstStyle/>
          <a:p>
            <a:pPr eaLnBrk="1" hangingPunct="1"/>
            <a:r>
              <a:rPr lang="en-US" altLang="en-US">
                <a:latin typeface="Arial" panose="020B0604020202020204" pitchFamily="34" charset="0"/>
              </a:rPr>
              <a:t>Mean Average Precision</a:t>
            </a:r>
          </a:p>
        </p:txBody>
      </p:sp>
      <p:sp>
        <p:nvSpPr>
          <p:cNvPr id="34818" name="Rectangle 3">
            <a:extLst>
              <a:ext uri="{FF2B5EF4-FFF2-40B4-BE49-F238E27FC236}">
                <a16:creationId xmlns:a16="http://schemas.microsoft.com/office/drawing/2014/main" id="{97BD33AA-23D7-4E47-BC13-192A690C9262}"/>
              </a:ext>
            </a:extLst>
          </p:cNvPr>
          <p:cNvSpPr>
            <a:spLocks noGrp="1" noChangeArrowheads="1"/>
          </p:cNvSpPr>
          <p:nvPr>
            <p:ph type="body" idx="4294967295"/>
          </p:nvPr>
        </p:nvSpPr>
        <p:spPr/>
        <p:txBody>
          <a:bodyPr/>
          <a:lstStyle/>
          <a:p>
            <a:pPr eaLnBrk="1" hangingPunct="1">
              <a:lnSpc>
                <a:spcPct val="90000"/>
              </a:lnSpc>
            </a:pPr>
            <a:r>
              <a:rPr lang="en-US" altLang="en-US" sz="2600">
                <a:latin typeface="Arial" panose="020B0604020202020204" pitchFamily="34" charset="0"/>
              </a:rPr>
              <a:t>Consider rank position of each </a:t>
            </a:r>
            <a:r>
              <a:rPr lang="en-US" altLang="en-US" sz="2600" b="1" i="1">
                <a:latin typeface="Arial" panose="020B0604020202020204" pitchFamily="34" charset="0"/>
              </a:rPr>
              <a:t>relevant</a:t>
            </a:r>
            <a:r>
              <a:rPr lang="en-US" altLang="en-US" sz="2600">
                <a:latin typeface="Arial" panose="020B0604020202020204" pitchFamily="34" charset="0"/>
              </a:rPr>
              <a:t> doc</a:t>
            </a:r>
          </a:p>
          <a:p>
            <a:pPr lvl="1" eaLnBrk="1" hangingPunct="1">
              <a:lnSpc>
                <a:spcPct val="90000"/>
              </a:lnSpc>
            </a:pPr>
            <a:r>
              <a:rPr lang="en-US" altLang="en-US" sz="2200">
                <a:latin typeface="Arial" panose="020B0604020202020204" pitchFamily="34" charset="0"/>
              </a:rPr>
              <a:t>K</a:t>
            </a:r>
            <a:r>
              <a:rPr lang="en-US" altLang="en-US" sz="2200" baseline="-25000">
                <a:latin typeface="Arial" panose="020B0604020202020204" pitchFamily="34" charset="0"/>
              </a:rPr>
              <a:t>1</a:t>
            </a:r>
            <a:r>
              <a:rPr lang="en-US" altLang="en-US" sz="2200">
                <a:latin typeface="Arial" panose="020B0604020202020204" pitchFamily="34" charset="0"/>
              </a:rPr>
              <a:t>, K</a:t>
            </a:r>
            <a:r>
              <a:rPr lang="en-US" altLang="en-US" sz="2200" baseline="-25000">
                <a:latin typeface="Arial" panose="020B0604020202020204" pitchFamily="34" charset="0"/>
              </a:rPr>
              <a:t>2</a:t>
            </a:r>
            <a:r>
              <a:rPr lang="en-US" altLang="en-US" sz="2200">
                <a:latin typeface="Arial" panose="020B0604020202020204" pitchFamily="34" charset="0"/>
              </a:rPr>
              <a:t>, … K</a:t>
            </a:r>
            <a:r>
              <a:rPr lang="en-US" altLang="en-US" sz="2200" baseline="-25000">
                <a:latin typeface="Arial" panose="020B0604020202020204" pitchFamily="34" charset="0"/>
              </a:rPr>
              <a:t>R</a:t>
            </a:r>
          </a:p>
          <a:p>
            <a:pPr lvl="2" eaLnBrk="1" hangingPunct="1">
              <a:lnSpc>
                <a:spcPct val="90000"/>
              </a:lnSpc>
            </a:pPr>
            <a:endParaRPr lang="en-US" altLang="en-US" sz="1600">
              <a:latin typeface="Arial" panose="020B0604020202020204" pitchFamily="34" charset="0"/>
            </a:endParaRPr>
          </a:p>
          <a:p>
            <a:pPr eaLnBrk="1" hangingPunct="1">
              <a:lnSpc>
                <a:spcPct val="90000"/>
              </a:lnSpc>
            </a:pPr>
            <a:r>
              <a:rPr lang="en-US" altLang="en-US" sz="2600">
                <a:latin typeface="Arial" panose="020B0604020202020204" pitchFamily="34" charset="0"/>
              </a:rPr>
              <a:t>Compute Precision@K for each K</a:t>
            </a:r>
            <a:r>
              <a:rPr lang="en-US" altLang="en-US" sz="2600" baseline="-25000">
                <a:latin typeface="Arial" panose="020B0604020202020204" pitchFamily="34" charset="0"/>
              </a:rPr>
              <a:t>1</a:t>
            </a:r>
            <a:r>
              <a:rPr lang="en-US" altLang="en-US" sz="2600">
                <a:latin typeface="Arial" panose="020B0604020202020204" pitchFamily="34" charset="0"/>
              </a:rPr>
              <a:t>, K</a:t>
            </a:r>
            <a:r>
              <a:rPr lang="en-US" altLang="en-US" sz="2600" baseline="-25000">
                <a:latin typeface="Arial" panose="020B0604020202020204" pitchFamily="34" charset="0"/>
              </a:rPr>
              <a:t>2</a:t>
            </a:r>
            <a:r>
              <a:rPr lang="en-US" altLang="en-US" sz="2600">
                <a:latin typeface="Arial" panose="020B0604020202020204" pitchFamily="34" charset="0"/>
              </a:rPr>
              <a:t>, … K</a:t>
            </a:r>
            <a:r>
              <a:rPr lang="en-US" altLang="en-US" sz="2600" baseline="-25000">
                <a:latin typeface="Arial" panose="020B0604020202020204" pitchFamily="34" charset="0"/>
              </a:rPr>
              <a:t>R</a:t>
            </a:r>
          </a:p>
          <a:p>
            <a:pPr lvl="1" eaLnBrk="1" hangingPunct="1">
              <a:lnSpc>
                <a:spcPct val="90000"/>
              </a:lnSpc>
            </a:pPr>
            <a:endParaRPr lang="en-US" altLang="en-US" sz="1500" baseline="-25000">
              <a:latin typeface="Arial" panose="020B0604020202020204" pitchFamily="34" charset="0"/>
            </a:endParaRPr>
          </a:p>
          <a:p>
            <a:pPr eaLnBrk="1" hangingPunct="1">
              <a:lnSpc>
                <a:spcPct val="90000"/>
              </a:lnSpc>
            </a:pPr>
            <a:r>
              <a:rPr lang="en-US" altLang="en-US" sz="2600">
                <a:latin typeface="Arial" panose="020B0604020202020204" pitchFamily="34" charset="0"/>
              </a:rPr>
              <a:t>Average precision = average of P@K</a:t>
            </a:r>
          </a:p>
          <a:p>
            <a:pPr eaLnBrk="1" hangingPunct="1">
              <a:lnSpc>
                <a:spcPct val="90000"/>
              </a:lnSpc>
            </a:pPr>
            <a:endParaRPr lang="en-US" altLang="en-US" sz="2600">
              <a:latin typeface="Arial" panose="020B0604020202020204" pitchFamily="34" charset="0"/>
            </a:endParaRPr>
          </a:p>
          <a:p>
            <a:pPr eaLnBrk="1" hangingPunct="1">
              <a:lnSpc>
                <a:spcPct val="90000"/>
              </a:lnSpc>
            </a:pPr>
            <a:endParaRPr lang="en-US" altLang="en-US" sz="2100">
              <a:latin typeface="Arial" panose="020B0604020202020204" pitchFamily="34" charset="0"/>
            </a:endParaRPr>
          </a:p>
          <a:p>
            <a:pPr eaLnBrk="1" hangingPunct="1">
              <a:lnSpc>
                <a:spcPct val="90000"/>
              </a:lnSpc>
            </a:pPr>
            <a:r>
              <a:rPr lang="en-US" altLang="en-US" sz="2600">
                <a:latin typeface="Arial" panose="020B0604020202020204" pitchFamily="34" charset="0"/>
              </a:rPr>
              <a:t>Ex:                    has AvgPrec of</a:t>
            </a:r>
          </a:p>
          <a:p>
            <a:pPr lvl="1" eaLnBrk="1" hangingPunct="1">
              <a:lnSpc>
                <a:spcPct val="90000"/>
              </a:lnSpc>
            </a:pPr>
            <a:endParaRPr lang="en-US" altLang="en-US" sz="2200">
              <a:latin typeface="Arial" panose="020B0604020202020204" pitchFamily="34" charset="0"/>
            </a:endParaRPr>
          </a:p>
          <a:p>
            <a:pPr eaLnBrk="1" hangingPunct="1">
              <a:lnSpc>
                <a:spcPct val="90000"/>
              </a:lnSpc>
            </a:pPr>
            <a:r>
              <a:rPr lang="en-US" altLang="en-US" sz="2600">
                <a:latin typeface="Arial" panose="020B0604020202020204" pitchFamily="34" charset="0"/>
              </a:rPr>
              <a:t>MAP is Average Precision across multiple queries/rankings</a:t>
            </a:r>
          </a:p>
        </p:txBody>
      </p:sp>
      <p:pic>
        <p:nvPicPr>
          <p:cNvPr id="34819" name="Picture 11">
            <a:extLst>
              <a:ext uri="{FF2B5EF4-FFF2-40B4-BE49-F238E27FC236}">
                <a16:creationId xmlns:a16="http://schemas.microsoft.com/office/drawing/2014/main" id="{A2520EDC-6A0F-EF46-B342-3FA981418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3657600"/>
            <a:ext cx="3016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2" name="Object 8">
            <a:extLst>
              <a:ext uri="{FF2B5EF4-FFF2-40B4-BE49-F238E27FC236}">
                <a16:creationId xmlns:a16="http://schemas.microsoft.com/office/drawing/2014/main" id="{9A232456-D8BB-B04D-8BAE-D244A31788F2}"/>
              </a:ext>
            </a:extLst>
          </p:cNvPr>
          <p:cNvGraphicFramePr>
            <a:graphicFrameLocks noChangeAspect="1"/>
          </p:cNvGraphicFramePr>
          <p:nvPr/>
        </p:nvGraphicFramePr>
        <p:xfrm>
          <a:off x="5715000" y="4381500"/>
          <a:ext cx="2514600" cy="800100"/>
        </p:xfrm>
        <a:graphic>
          <a:graphicData uri="http://schemas.openxmlformats.org/presentationml/2006/ole">
            <mc:AlternateContent xmlns:mc="http://schemas.openxmlformats.org/markup-compatibility/2006">
              <mc:Choice xmlns:v="urn:schemas-microsoft-com:vml" Requires="v">
                <p:oleObj name="Equation" r:id="rId3" imgW="30137100" imgH="9944100" progId="Equation.3">
                  <p:embed/>
                </p:oleObj>
              </mc:Choice>
              <mc:Fallback>
                <p:oleObj name="Equation" r:id="rId3" imgW="30137100" imgH="9944100" progId="Equation.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381500"/>
                        <a:ext cx="2514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EC1B304D-717F-9444-ADAF-E985EA549898}"/>
              </a:ext>
            </a:extLst>
          </p:cNvPr>
          <p:cNvSpPr>
            <a:spLocks noGrp="1"/>
          </p:cNvSpPr>
          <p:nvPr>
            <p:ph type="title"/>
          </p:nvPr>
        </p:nvSpPr>
        <p:spPr/>
        <p:txBody>
          <a:bodyPr/>
          <a:lstStyle/>
          <a:p>
            <a:r>
              <a:rPr lang="en-US" altLang="en-US">
                <a:latin typeface="Arial" panose="020B0604020202020204" pitchFamily="34" charset="0"/>
              </a:rPr>
              <a:t>Average Precision</a:t>
            </a:r>
          </a:p>
        </p:txBody>
      </p:sp>
      <p:pic>
        <p:nvPicPr>
          <p:cNvPr id="35842" name="Picture 3" descr="C:\Users\croft\Desktop\chap8-2.tif">
            <a:extLst>
              <a:ext uri="{FF2B5EF4-FFF2-40B4-BE49-F238E27FC236}">
                <a16:creationId xmlns:a16="http://schemas.microsoft.com/office/drawing/2014/main" id="{FCFBCDC9-6E02-1948-9931-53972C5AD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00200"/>
            <a:ext cx="51181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9" descr="TP_tmp.png">
            <a:extLst>
              <a:ext uri="{FF2B5EF4-FFF2-40B4-BE49-F238E27FC236}">
                <a16:creationId xmlns:a16="http://schemas.microsoft.com/office/drawing/2014/main" id="{130DD765-15D6-EA4B-BA9A-C8BFBB24683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914400" y="5029200"/>
            <a:ext cx="74199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6EDE9F64-5764-6740-8FA2-9704327966DD}"/>
              </a:ext>
            </a:extLst>
          </p:cNvPr>
          <p:cNvSpPr>
            <a:spLocks noGrp="1"/>
          </p:cNvSpPr>
          <p:nvPr>
            <p:ph type="title"/>
          </p:nvPr>
        </p:nvSpPr>
        <p:spPr/>
        <p:txBody>
          <a:bodyPr/>
          <a:lstStyle/>
          <a:p>
            <a:r>
              <a:rPr lang="en-US" altLang="en-US"/>
              <a:t>Situation</a:t>
            </a:r>
          </a:p>
        </p:txBody>
      </p:sp>
      <p:sp>
        <p:nvSpPr>
          <p:cNvPr id="17410" name="Content Placeholder 2">
            <a:extLst>
              <a:ext uri="{FF2B5EF4-FFF2-40B4-BE49-F238E27FC236}">
                <a16:creationId xmlns:a16="http://schemas.microsoft.com/office/drawing/2014/main" id="{E0CF21B1-B575-044A-ABF2-85143D425258}"/>
              </a:ext>
            </a:extLst>
          </p:cNvPr>
          <p:cNvSpPr>
            <a:spLocks noGrp="1"/>
          </p:cNvSpPr>
          <p:nvPr>
            <p:ph idx="1"/>
          </p:nvPr>
        </p:nvSpPr>
        <p:spPr/>
        <p:txBody>
          <a:bodyPr/>
          <a:lstStyle/>
          <a:p>
            <a:r>
              <a:rPr lang="en-US" altLang="en-US" dirty="0"/>
              <a:t>Thanks to your stellar performance in this class, you quickly rise to VP of Search at internet retail giant nozama.com. Your boss brings in her nephew Sergey, who claims to have built a better search engine for </a:t>
            </a:r>
            <a:r>
              <a:rPr lang="en-US" altLang="en-US" dirty="0" err="1"/>
              <a:t>nozama</a:t>
            </a:r>
            <a:r>
              <a:rPr lang="en-US" altLang="en-US" dirty="0"/>
              <a:t>. Do you</a:t>
            </a:r>
          </a:p>
          <a:p>
            <a:pPr lvl="1"/>
            <a:r>
              <a:rPr lang="en-US" altLang="en-US" dirty="0"/>
              <a:t>Laugh derisively and send him to rival </a:t>
            </a:r>
            <a:r>
              <a:rPr lang="en-US" altLang="en-US" dirty="0" err="1"/>
              <a:t>Tramlaw</a:t>
            </a:r>
            <a:r>
              <a:rPr lang="en-US" altLang="en-US" dirty="0"/>
              <a:t> Labs?</a:t>
            </a:r>
          </a:p>
          <a:p>
            <a:pPr lvl="1"/>
            <a:r>
              <a:rPr lang="en-US" altLang="en-US" dirty="0"/>
              <a:t>Counsel Sergey to go to UMBC and take CS 476?</a:t>
            </a:r>
          </a:p>
          <a:p>
            <a:pPr lvl="1"/>
            <a:r>
              <a:rPr lang="en-US" altLang="en-US" dirty="0"/>
              <a:t>Try a few queries on his engine and say “Not bad”?</a:t>
            </a:r>
          </a:p>
          <a:p>
            <a:pPr lvl="1"/>
            <a:r>
              <a:rPr lang="en-US" altLang="en-US" dirty="0"/>
              <a:t>… ?</a:t>
            </a:r>
          </a:p>
        </p:txBody>
      </p:sp>
      <p:sp>
        <p:nvSpPr>
          <p:cNvPr id="17411" name="Slide Number Placeholder 3">
            <a:extLst>
              <a:ext uri="{FF2B5EF4-FFF2-40B4-BE49-F238E27FC236}">
                <a16:creationId xmlns:a16="http://schemas.microsoft.com/office/drawing/2014/main" id="{2D0178E6-9FA8-E342-8346-095F10FDA39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1E22767C-41A6-0544-BDC2-2CA1E8F3BF20}" type="slidenum">
              <a:rPr lang="en-US" altLang="en-US" sz="1200">
                <a:solidFill>
                  <a:srgbClr val="898989"/>
                </a:solidFill>
                <a:latin typeface="Calibri" panose="020F0502020204030204" pitchFamily="34" charset="0"/>
              </a:rPr>
              <a:pPr eaLnBrk="1" hangingPunct="1"/>
              <a:t>2</a:t>
            </a:fld>
            <a:endParaRPr lang="en-US" altLang="en-US" sz="1200">
              <a:solidFill>
                <a:srgbClr val="898989"/>
              </a:solidFill>
              <a:latin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E43F2CDE-5169-C64E-BACF-A62713467000}"/>
              </a:ext>
            </a:extLst>
          </p:cNvPr>
          <p:cNvSpPr>
            <a:spLocks noGrp="1"/>
          </p:cNvSpPr>
          <p:nvPr>
            <p:ph type="title"/>
          </p:nvPr>
        </p:nvSpPr>
        <p:spPr/>
        <p:txBody>
          <a:bodyPr/>
          <a:lstStyle/>
          <a:p>
            <a:r>
              <a:rPr lang="en-US" altLang="en-US">
                <a:latin typeface="Arial" panose="020B0604020202020204" pitchFamily="34" charset="0"/>
              </a:rPr>
              <a:t>MAP</a:t>
            </a:r>
          </a:p>
        </p:txBody>
      </p:sp>
      <p:pic>
        <p:nvPicPr>
          <p:cNvPr id="36866" name="Picture 2" descr="C:\Users\croft\Desktop\chap8-3.tif">
            <a:extLst>
              <a:ext uri="{FF2B5EF4-FFF2-40B4-BE49-F238E27FC236}">
                <a16:creationId xmlns:a16="http://schemas.microsoft.com/office/drawing/2014/main" id="{E7D0CEE0-F34F-A24F-A218-16A7D6CD6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76400"/>
            <a:ext cx="4465638"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TP_tmp.png">
            <a:extLst>
              <a:ext uri="{FF2B5EF4-FFF2-40B4-BE49-F238E27FC236}">
                <a16:creationId xmlns:a16="http://schemas.microsoft.com/office/drawing/2014/main" id="{14CA6D4D-4D5E-9045-BF2A-BD2D6F6E491D}"/>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762000" y="5181600"/>
            <a:ext cx="76850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149FA15-BB3B-F64B-A1FC-D5C4D9587336}"/>
              </a:ext>
            </a:extLst>
          </p:cNvPr>
          <p:cNvSpPr>
            <a:spLocks noGrp="1"/>
          </p:cNvSpPr>
          <p:nvPr>
            <p:ph type="title"/>
          </p:nvPr>
        </p:nvSpPr>
        <p:spPr/>
        <p:txBody>
          <a:bodyPr/>
          <a:lstStyle/>
          <a:p>
            <a:r>
              <a:rPr lang="en-US" altLang="en-US"/>
              <a:t>Mean average precision</a:t>
            </a:r>
          </a:p>
        </p:txBody>
      </p:sp>
      <p:sp>
        <p:nvSpPr>
          <p:cNvPr id="3" name="Content Placeholder 2">
            <a:extLst>
              <a:ext uri="{FF2B5EF4-FFF2-40B4-BE49-F238E27FC236}">
                <a16:creationId xmlns:a16="http://schemas.microsoft.com/office/drawing/2014/main" id="{2348A775-14C2-1C45-B7EF-00F654AF1684}"/>
              </a:ext>
            </a:extLst>
          </p:cNvPr>
          <p:cNvSpPr>
            <a:spLocks noGrp="1"/>
          </p:cNvSpPr>
          <p:nvPr>
            <p:ph idx="1"/>
          </p:nvPr>
        </p:nvSpPr>
        <p:spPr/>
        <p:txBody>
          <a:bodyPr/>
          <a:lstStyle/>
          <a:p>
            <a:pPr lvl="1"/>
            <a:r>
              <a:rPr lang="en-US" altLang="en-US" dirty="0">
                <a:latin typeface="Arial" panose="020B0604020202020204" pitchFamily="34" charset="0"/>
              </a:rPr>
              <a:t>If a relevant document never gets retrieved, we assume the precision corresponding to that relevant doc to be zero </a:t>
            </a:r>
          </a:p>
          <a:p>
            <a:pPr lvl="1"/>
            <a:r>
              <a:rPr lang="en-US" altLang="en-US" dirty="0">
                <a:latin typeface="Arial" panose="020B0604020202020204" pitchFamily="34" charset="0"/>
              </a:rPr>
              <a:t>MAP is macro-averaging: each query counts equally</a:t>
            </a:r>
          </a:p>
          <a:p>
            <a:pPr lvl="1"/>
            <a:r>
              <a:rPr lang="en-US" altLang="en-US" dirty="0">
                <a:latin typeface="Arial" panose="020B0604020202020204" pitchFamily="34" charset="0"/>
              </a:rPr>
              <a:t>Now perhaps the most commonly used measure in research papers</a:t>
            </a:r>
          </a:p>
          <a:p>
            <a:pPr lvl="1"/>
            <a:r>
              <a:rPr lang="en-US" altLang="en-US" dirty="0">
                <a:latin typeface="Arial" panose="020B0604020202020204" pitchFamily="34" charset="0"/>
              </a:rPr>
              <a:t>Good for web search?  Hard to say</a:t>
            </a:r>
          </a:p>
          <a:p>
            <a:pPr lvl="1"/>
            <a:r>
              <a:rPr lang="en-US" altLang="en-US" dirty="0">
                <a:latin typeface="Arial" panose="020B0604020202020204" pitchFamily="34" charset="0"/>
              </a:rPr>
              <a:t>MAP assumes user is interested in finding many relevant documents for each query</a:t>
            </a:r>
          </a:p>
          <a:p>
            <a:pPr lvl="1"/>
            <a:r>
              <a:rPr lang="en-US" altLang="en-US" dirty="0">
                <a:latin typeface="Arial" panose="020B0604020202020204" pitchFamily="34" charset="0"/>
              </a:rPr>
              <a:t>MAP requires many relevance judgments in text collection</a:t>
            </a:r>
          </a:p>
          <a:p>
            <a:pPr lvl="1"/>
            <a:endParaRPr lang="en-US" altLang="en-US" dirty="0">
              <a:latin typeface="Arial" panose="020B0604020202020204" pitchFamily="34" charset="0"/>
            </a:endParaRPr>
          </a:p>
          <a:p>
            <a:pPr lvl="1"/>
            <a:endParaRPr lang="en-US" altLang="en-US" dirty="0">
              <a:latin typeface="Arial" panose="020B0604020202020204" pitchFamily="34" charset="0"/>
            </a:endParaRPr>
          </a:p>
          <a:p>
            <a:pPr lvl="1"/>
            <a:endParaRPr lang="en-US" altLang="en-US" dirty="0"/>
          </a:p>
          <a:p>
            <a:pPr lvl="1"/>
            <a:endParaRPr lang="en-US" altLang="en-US" dirty="0"/>
          </a:p>
          <a:p>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FD7980-32B8-D948-8787-CDE3DDB3276E}"/>
              </a:ext>
            </a:extLst>
          </p:cNvPr>
          <p:cNvSpPr>
            <a:spLocks noGrp="1"/>
          </p:cNvSpPr>
          <p:nvPr>
            <p:ph type="title"/>
          </p:nvPr>
        </p:nvSpPr>
        <p:spPr/>
        <p:txBody>
          <a:bodyPr/>
          <a:lstStyle/>
          <a:p>
            <a:pPr>
              <a:defRPr/>
            </a:pPr>
            <a:r>
              <a:rPr lang="en-US" dirty="0">
                <a:ea typeface="ＭＳ Ｐゴシック" pitchFamily="-65" charset="-128"/>
                <a:cs typeface="ＭＳ Ｐゴシック" pitchFamily="-65" charset="-128"/>
              </a:rPr>
              <a:t>Beyond binary relevance</a:t>
            </a:r>
          </a:p>
        </p:txBody>
      </p:sp>
      <p:sp>
        <p:nvSpPr>
          <p:cNvPr id="38914" name="Text Placeholder 5">
            <a:extLst>
              <a:ext uri="{FF2B5EF4-FFF2-40B4-BE49-F238E27FC236}">
                <a16:creationId xmlns:a16="http://schemas.microsoft.com/office/drawing/2014/main" id="{281A4088-3803-EC43-86CE-2FFC6500A7F0}"/>
              </a:ext>
            </a:extLst>
          </p:cNvPr>
          <p:cNvSpPr>
            <a:spLocks noGrp="1"/>
          </p:cNvSpPr>
          <p:nvPr>
            <p:ph type="body" idx="1"/>
          </p:nvPr>
        </p:nvSpPr>
        <p:spPr/>
        <p:txBody>
          <a:bodyPr/>
          <a:lstStyle/>
          <a:p>
            <a:endParaRPr lang="en-US" altLang="en-US">
              <a:solidFill>
                <a:srgbClr val="898989"/>
              </a:solidFill>
            </a:endParaRPr>
          </a:p>
        </p:txBody>
      </p:sp>
      <p:sp>
        <p:nvSpPr>
          <p:cNvPr id="38915" name="Slide Number Placeholder 3">
            <a:extLst>
              <a:ext uri="{FF2B5EF4-FFF2-40B4-BE49-F238E27FC236}">
                <a16:creationId xmlns:a16="http://schemas.microsoft.com/office/drawing/2014/main" id="{086483E2-1986-9045-B7E0-D2F3A76B8DD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C45E2D48-07FB-FD48-BB99-A8E523FFBF0E}" type="slidenum">
              <a:rPr lang="en-US" altLang="en-US" sz="1200">
                <a:solidFill>
                  <a:srgbClr val="898989"/>
                </a:solidFill>
                <a:latin typeface="Calibri" panose="020F0502020204030204" pitchFamily="34" charset="0"/>
              </a:rPr>
              <a:pPr eaLnBrk="1" hangingPunct="1"/>
              <a:t>22</a:t>
            </a:fld>
            <a:endParaRPr lang="en-US" altLang="en-US" sz="1200">
              <a:solidFill>
                <a:srgbClr val="898989"/>
              </a:solidFill>
              <a:latin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C:\Documents and Settings\sjavanma.UCI-ICS\Desktop\Yahoo-Toyota-Query.bmp">
            <a:extLst>
              <a:ext uri="{FF2B5EF4-FFF2-40B4-BE49-F238E27FC236}">
                <a16:creationId xmlns:a16="http://schemas.microsoft.com/office/drawing/2014/main" id="{62AC42B9-67AD-C54C-AB44-5835BB4C1FF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62000" y="533400"/>
            <a:ext cx="6451600" cy="5973763"/>
          </a:xfrm>
        </p:spPr>
      </p:pic>
      <p:sp>
        <p:nvSpPr>
          <p:cNvPr id="39938" name="TextBox 4">
            <a:extLst>
              <a:ext uri="{FF2B5EF4-FFF2-40B4-BE49-F238E27FC236}">
                <a16:creationId xmlns:a16="http://schemas.microsoft.com/office/drawing/2014/main" id="{97B823EC-D23D-5342-9E65-7FF713744CD8}"/>
              </a:ext>
            </a:extLst>
          </p:cNvPr>
          <p:cNvSpPr txBox="1">
            <a:spLocks noChangeArrowheads="1"/>
          </p:cNvSpPr>
          <p:nvPr/>
        </p:nvSpPr>
        <p:spPr bwMode="auto">
          <a:xfrm>
            <a:off x="4648200" y="22860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sz="1400">
                <a:latin typeface="Calibri" panose="020F0502020204030204" pitchFamily="34" charset="0"/>
              </a:rPr>
              <a:t>fair</a:t>
            </a:r>
          </a:p>
        </p:txBody>
      </p:sp>
      <p:cxnSp>
        <p:nvCxnSpPr>
          <p:cNvPr id="7" name="Straight Arrow Connector 6">
            <a:extLst>
              <a:ext uri="{FF2B5EF4-FFF2-40B4-BE49-F238E27FC236}">
                <a16:creationId xmlns:a16="http://schemas.microsoft.com/office/drawing/2014/main" id="{B61154F3-B7E5-2742-9584-EB7F939F541A}"/>
              </a:ext>
            </a:extLst>
          </p:cNvPr>
          <p:cNvCxnSpPr/>
          <p:nvPr/>
        </p:nvCxnSpPr>
        <p:spPr>
          <a:xfrm rot="10800000" flipV="1">
            <a:off x="4648200" y="2395538"/>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0C56C72-C38D-4C46-96A2-02F5DC59B8C8}"/>
              </a:ext>
            </a:extLst>
          </p:cNvPr>
          <p:cNvCxnSpPr/>
          <p:nvPr/>
        </p:nvCxnSpPr>
        <p:spPr>
          <a:xfrm rot="10800000" flipV="1">
            <a:off x="5181600" y="2852738"/>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941" name="TextBox 9">
            <a:extLst>
              <a:ext uri="{FF2B5EF4-FFF2-40B4-BE49-F238E27FC236}">
                <a16:creationId xmlns:a16="http://schemas.microsoft.com/office/drawing/2014/main" id="{FDDB71E8-B594-1A46-A1E4-99B1D17A1571}"/>
              </a:ext>
            </a:extLst>
          </p:cNvPr>
          <p:cNvSpPr txBox="1">
            <a:spLocks noChangeArrowheads="1"/>
          </p:cNvSpPr>
          <p:nvPr/>
        </p:nvSpPr>
        <p:spPr bwMode="auto">
          <a:xfrm>
            <a:off x="5257800" y="2700338"/>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sz="1400">
                <a:latin typeface="Calibri" panose="020F0502020204030204" pitchFamily="34" charset="0"/>
              </a:rPr>
              <a:t>fair</a:t>
            </a:r>
          </a:p>
        </p:txBody>
      </p:sp>
      <p:sp>
        <p:nvSpPr>
          <p:cNvPr id="39942" name="TextBox 10">
            <a:extLst>
              <a:ext uri="{FF2B5EF4-FFF2-40B4-BE49-F238E27FC236}">
                <a16:creationId xmlns:a16="http://schemas.microsoft.com/office/drawing/2014/main" id="{F6323F2B-80CB-E042-BD11-66BD4C3276E8}"/>
              </a:ext>
            </a:extLst>
          </p:cNvPr>
          <p:cNvSpPr txBox="1">
            <a:spLocks noChangeArrowheads="1"/>
          </p:cNvSpPr>
          <p:nvPr/>
        </p:nvSpPr>
        <p:spPr bwMode="auto">
          <a:xfrm>
            <a:off x="5257800" y="3309938"/>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sz="1400">
                <a:latin typeface="Calibri" panose="020F0502020204030204" pitchFamily="34" charset="0"/>
              </a:rPr>
              <a:t>Good</a:t>
            </a:r>
          </a:p>
        </p:txBody>
      </p:sp>
      <p:cxnSp>
        <p:nvCxnSpPr>
          <p:cNvPr id="12" name="Straight Arrow Connector 11">
            <a:extLst>
              <a:ext uri="{FF2B5EF4-FFF2-40B4-BE49-F238E27FC236}">
                <a16:creationId xmlns:a16="http://schemas.microsoft.com/office/drawing/2014/main" id="{D44332C1-2D5E-994F-B8D5-87479CA10E9F}"/>
              </a:ext>
            </a:extLst>
          </p:cNvPr>
          <p:cNvCxnSpPr/>
          <p:nvPr/>
        </p:nvCxnSpPr>
        <p:spPr>
          <a:xfrm rot="10800000" flipV="1">
            <a:off x="5486400" y="3462338"/>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0E54E84A-9831-704C-9801-5B5F124605D7}"/>
              </a:ext>
            </a:extLst>
          </p:cNvPr>
          <p:cNvSpPr>
            <a:spLocks noGrp="1"/>
          </p:cNvSpPr>
          <p:nvPr>
            <p:ph type="title"/>
          </p:nvPr>
        </p:nvSpPr>
        <p:spPr/>
        <p:txBody>
          <a:bodyPr/>
          <a:lstStyle/>
          <a:p>
            <a:r>
              <a:rPr lang="en-US" altLang="en-US">
                <a:latin typeface="Arial" panose="020B0604020202020204" pitchFamily="34" charset="0"/>
              </a:rPr>
              <a:t>Discounted Cumulative Gain</a:t>
            </a:r>
          </a:p>
        </p:txBody>
      </p:sp>
      <p:sp>
        <p:nvSpPr>
          <p:cNvPr id="40962" name="Content Placeholder 2">
            <a:extLst>
              <a:ext uri="{FF2B5EF4-FFF2-40B4-BE49-F238E27FC236}">
                <a16:creationId xmlns:a16="http://schemas.microsoft.com/office/drawing/2014/main" id="{6B545559-1201-1F4B-B213-26107288411A}"/>
              </a:ext>
            </a:extLst>
          </p:cNvPr>
          <p:cNvSpPr>
            <a:spLocks noGrp="1"/>
          </p:cNvSpPr>
          <p:nvPr>
            <p:ph idx="1"/>
          </p:nvPr>
        </p:nvSpPr>
        <p:spPr/>
        <p:txBody>
          <a:bodyPr/>
          <a:lstStyle/>
          <a:p>
            <a:r>
              <a:rPr lang="en-US" altLang="en-US" dirty="0">
                <a:latin typeface="Arial" panose="020B0604020202020204" pitchFamily="34" charset="0"/>
              </a:rPr>
              <a:t>Popular measure for evaluating web search and related tasks</a:t>
            </a:r>
          </a:p>
          <a:p>
            <a:r>
              <a:rPr lang="en-US" altLang="en-US" dirty="0">
                <a:latin typeface="Arial" panose="020B0604020202020204" pitchFamily="34" charset="0"/>
              </a:rPr>
              <a:t>Two assumptions:</a:t>
            </a:r>
          </a:p>
          <a:p>
            <a:pPr lvl="1"/>
            <a:r>
              <a:rPr lang="en-US" altLang="en-US" sz="2800" dirty="0">
                <a:latin typeface="Arial" panose="020B0604020202020204" pitchFamily="34" charset="0"/>
              </a:rPr>
              <a:t>Highly relevant documents are more useful than marginally relevant documents</a:t>
            </a:r>
          </a:p>
          <a:p>
            <a:pPr lvl="1"/>
            <a:r>
              <a:rPr lang="en-US" altLang="en-US" sz="2800" dirty="0">
                <a:latin typeface="Arial" panose="020B0604020202020204" pitchFamily="34" charset="0"/>
              </a:rPr>
              <a:t>The lower the ranked position of a relevant document, the less useful it is for the user, since it is less likely to be examined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4BC39F50-A4D8-994F-8F01-0800A20FDD9C}"/>
              </a:ext>
            </a:extLst>
          </p:cNvPr>
          <p:cNvSpPr>
            <a:spLocks noGrp="1"/>
          </p:cNvSpPr>
          <p:nvPr>
            <p:ph type="title"/>
          </p:nvPr>
        </p:nvSpPr>
        <p:spPr/>
        <p:txBody>
          <a:bodyPr/>
          <a:lstStyle/>
          <a:p>
            <a:r>
              <a:rPr lang="en-US" altLang="en-US">
                <a:latin typeface="Arial" panose="020B0604020202020204" pitchFamily="34" charset="0"/>
              </a:rPr>
              <a:t>Discounted Cumulative Gain</a:t>
            </a:r>
          </a:p>
        </p:txBody>
      </p:sp>
      <p:sp>
        <p:nvSpPr>
          <p:cNvPr id="41986" name="Content Placeholder 2">
            <a:extLst>
              <a:ext uri="{FF2B5EF4-FFF2-40B4-BE49-F238E27FC236}">
                <a16:creationId xmlns:a16="http://schemas.microsoft.com/office/drawing/2014/main" id="{D872E226-C655-3A40-A8BE-0DF1610DDCA7}"/>
              </a:ext>
            </a:extLst>
          </p:cNvPr>
          <p:cNvSpPr>
            <a:spLocks noGrp="1"/>
          </p:cNvSpPr>
          <p:nvPr>
            <p:ph idx="1"/>
          </p:nvPr>
        </p:nvSpPr>
        <p:spPr/>
        <p:txBody>
          <a:bodyPr/>
          <a:lstStyle/>
          <a:p>
            <a:r>
              <a:rPr lang="en-US" altLang="en-US">
                <a:latin typeface="Arial" panose="020B0604020202020204" pitchFamily="34" charset="0"/>
              </a:rPr>
              <a:t>Uses </a:t>
            </a:r>
            <a:r>
              <a:rPr lang="en-US" altLang="en-US" i="1">
                <a:latin typeface="Arial" panose="020B0604020202020204" pitchFamily="34" charset="0"/>
              </a:rPr>
              <a:t>graded relevance </a:t>
            </a:r>
            <a:r>
              <a:rPr lang="en-US" altLang="en-US">
                <a:latin typeface="Arial" panose="020B0604020202020204" pitchFamily="34" charset="0"/>
              </a:rPr>
              <a:t>as a measure of  usefulness, or </a:t>
            </a:r>
            <a:r>
              <a:rPr lang="en-US" altLang="en-US" i="1">
                <a:latin typeface="Arial" panose="020B0604020202020204" pitchFamily="34" charset="0"/>
              </a:rPr>
              <a:t>gain, </a:t>
            </a:r>
            <a:r>
              <a:rPr lang="en-US" altLang="en-US">
                <a:latin typeface="Arial" panose="020B0604020202020204" pitchFamily="34" charset="0"/>
              </a:rPr>
              <a:t>from examining a document</a:t>
            </a:r>
          </a:p>
          <a:p>
            <a:r>
              <a:rPr lang="en-US" altLang="en-US">
                <a:latin typeface="Arial" panose="020B0604020202020204" pitchFamily="34" charset="0"/>
              </a:rPr>
              <a:t>Gain is accumulated starting at the top of the ranking and may be reduced, or </a:t>
            </a:r>
            <a:r>
              <a:rPr lang="en-US" altLang="en-US" i="1">
                <a:latin typeface="Arial" panose="020B0604020202020204" pitchFamily="34" charset="0"/>
              </a:rPr>
              <a:t>discounted</a:t>
            </a:r>
            <a:r>
              <a:rPr lang="en-US" altLang="en-US">
                <a:latin typeface="Arial" panose="020B0604020202020204" pitchFamily="34" charset="0"/>
              </a:rPr>
              <a:t>, at lower ranks</a:t>
            </a:r>
          </a:p>
          <a:p>
            <a:r>
              <a:rPr lang="en-US" altLang="en-US">
                <a:latin typeface="Arial" panose="020B0604020202020204" pitchFamily="34" charset="0"/>
              </a:rPr>
              <a:t>Typical discount is 1/log</a:t>
            </a:r>
            <a:r>
              <a:rPr lang="en-US" altLang="en-US" i="1">
                <a:latin typeface="Arial" panose="020B0604020202020204" pitchFamily="34" charset="0"/>
              </a:rPr>
              <a:t> (rank)</a:t>
            </a:r>
            <a:endParaRPr lang="en-US" altLang="en-US">
              <a:latin typeface="Arial" panose="020B0604020202020204" pitchFamily="34" charset="0"/>
            </a:endParaRPr>
          </a:p>
          <a:p>
            <a:pPr lvl="1"/>
            <a:r>
              <a:rPr lang="en-US" altLang="en-US" sz="2800">
                <a:latin typeface="Arial" panose="020B0604020202020204" pitchFamily="34" charset="0"/>
              </a:rPr>
              <a:t>With base 2, the discount at rank 4 is 1/2, and at rank 8 it is 1/3</a:t>
            </a:r>
            <a:endParaRPr lang="en-US" altLang="en-US" sz="2800" i="1">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4">
            <a:extLst>
              <a:ext uri="{FF2B5EF4-FFF2-40B4-BE49-F238E27FC236}">
                <a16:creationId xmlns:a16="http://schemas.microsoft.com/office/drawing/2014/main" id="{76413917-9765-BD44-8CEA-7F19170FF416}"/>
              </a:ext>
            </a:extLst>
          </p:cNvPr>
          <p:cNvSpPr>
            <a:spLocks noGrp="1"/>
          </p:cNvSpPr>
          <p:nvPr>
            <p:ph type="sldNum" sz="quarter" idx="12"/>
          </p:nvPr>
        </p:nvSpPr>
        <p:spPr bwMode="auto">
          <a:xfrm>
            <a:off x="3124200" y="6248400"/>
            <a:ext cx="2895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algn="ctr" eaLnBrk="1" hangingPunct="1"/>
            <a:fld id="{80CCDB93-226C-9C44-B21F-A5BD56B1D9BB}" type="slidenum">
              <a:rPr lang="en-US" altLang="en-US" sz="1400">
                <a:latin typeface="Arial" panose="020B0604020202020204" pitchFamily="34" charset="0"/>
              </a:rPr>
              <a:pPr algn="ctr" eaLnBrk="1" hangingPunct="1"/>
              <a:t>26</a:t>
            </a:fld>
            <a:endParaRPr lang="en-US" altLang="en-US" sz="1400">
              <a:latin typeface="Arial" panose="020B0604020202020204" pitchFamily="34" charset="0"/>
            </a:endParaRPr>
          </a:p>
          <a:p>
            <a:pPr algn="ctr" eaLnBrk="1" hangingPunct="1"/>
            <a:endParaRPr lang="en-US" altLang="en-US" sz="1400">
              <a:latin typeface="Arial" panose="020B0604020202020204" pitchFamily="34" charset="0"/>
            </a:endParaRPr>
          </a:p>
        </p:txBody>
      </p:sp>
      <p:sp>
        <p:nvSpPr>
          <p:cNvPr id="43010" name="Rectangle 2">
            <a:extLst>
              <a:ext uri="{FF2B5EF4-FFF2-40B4-BE49-F238E27FC236}">
                <a16:creationId xmlns:a16="http://schemas.microsoft.com/office/drawing/2014/main" id="{4BE91D46-DDAF-8040-AEA5-86D10EB72668}"/>
              </a:ext>
            </a:extLst>
          </p:cNvPr>
          <p:cNvSpPr>
            <a:spLocks noGrp="1" noChangeArrowheads="1"/>
          </p:cNvSpPr>
          <p:nvPr>
            <p:ph type="title"/>
          </p:nvPr>
        </p:nvSpPr>
        <p:spPr>
          <a:xfrm>
            <a:off x="0" y="76200"/>
            <a:ext cx="8686800" cy="1066800"/>
          </a:xfrm>
        </p:spPr>
        <p:txBody>
          <a:bodyPr/>
          <a:lstStyle/>
          <a:p>
            <a:r>
              <a:rPr lang="en-US" altLang="en-US">
                <a:latin typeface="Arial" panose="020B0604020202020204" pitchFamily="34" charset="0"/>
              </a:rPr>
              <a:t>Summarize a Ranking: DCG</a:t>
            </a:r>
          </a:p>
        </p:txBody>
      </p:sp>
      <p:sp>
        <p:nvSpPr>
          <p:cNvPr id="43011" name="Rectangle 3">
            <a:extLst>
              <a:ext uri="{FF2B5EF4-FFF2-40B4-BE49-F238E27FC236}">
                <a16:creationId xmlns:a16="http://schemas.microsoft.com/office/drawing/2014/main" id="{4CFD4E83-F2B6-C047-B62A-0C0B44E6FE49}"/>
              </a:ext>
            </a:extLst>
          </p:cNvPr>
          <p:cNvSpPr>
            <a:spLocks noGrp="1" noChangeArrowheads="1"/>
          </p:cNvSpPr>
          <p:nvPr>
            <p:ph type="body" idx="1"/>
          </p:nvPr>
        </p:nvSpPr>
        <p:spPr>
          <a:xfrm>
            <a:off x="381000" y="1143000"/>
            <a:ext cx="8534400" cy="5486400"/>
          </a:xfrm>
        </p:spPr>
        <p:txBody>
          <a:bodyPr/>
          <a:lstStyle/>
          <a:p>
            <a:pPr>
              <a:lnSpc>
                <a:spcPct val="80000"/>
              </a:lnSpc>
            </a:pPr>
            <a:endParaRPr lang="en-US" altLang="en-US" sz="2000">
              <a:latin typeface="Arial" panose="020B0604020202020204" pitchFamily="34" charset="0"/>
            </a:endParaRPr>
          </a:p>
          <a:p>
            <a:pPr>
              <a:lnSpc>
                <a:spcPct val="80000"/>
              </a:lnSpc>
            </a:pPr>
            <a:endParaRPr lang="en-US" altLang="en-US" sz="2000">
              <a:latin typeface="Arial" panose="020B0604020202020204" pitchFamily="34" charset="0"/>
            </a:endParaRPr>
          </a:p>
          <a:p>
            <a:r>
              <a:rPr lang="en-US" altLang="en-US">
                <a:latin typeface="Arial" panose="020B0604020202020204" pitchFamily="34" charset="0"/>
              </a:rPr>
              <a:t>What if relevance judgments are in a scale of [0,r]? r&gt;2</a:t>
            </a:r>
          </a:p>
          <a:p>
            <a:r>
              <a:rPr lang="en-US" altLang="en-US">
                <a:latin typeface="Arial" panose="020B0604020202020204" pitchFamily="34" charset="0"/>
              </a:rPr>
              <a:t>Cumulative Gain (CG) at rank n</a:t>
            </a:r>
          </a:p>
          <a:p>
            <a:pPr lvl="1"/>
            <a:r>
              <a:rPr lang="en-US" altLang="en-US" sz="2800">
                <a:latin typeface="Arial" panose="020B0604020202020204" pitchFamily="34" charset="0"/>
              </a:rPr>
              <a:t>Let the ratings of the n documents be r</a:t>
            </a:r>
            <a:r>
              <a:rPr lang="en-US" altLang="en-US" sz="2800" baseline="-25000">
                <a:latin typeface="Arial" panose="020B0604020202020204" pitchFamily="34" charset="0"/>
              </a:rPr>
              <a:t>1</a:t>
            </a:r>
            <a:r>
              <a:rPr lang="en-US" altLang="en-US" sz="2800">
                <a:latin typeface="Arial" panose="020B0604020202020204" pitchFamily="34" charset="0"/>
              </a:rPr>
              <a:t>, r</a:t>
            </a:r>
            <a:r>
              <a:rPr lang="en-US" altLang="en-US" sz="2800" baseline="-25000">
                <a:latin typeface="Arial" panose="020B0604020202020204" pitchFamily="34" charset="0"/>
              </a:rPr>
              <a:t>2</a:t>
            </a:r>
            <a:r>
              <a:rPr lang="en-US" altLang="en-US" sz="2800">
                <a:latin typeface="Arial" panose="020B0604020202020204" pitchFamily="34" charset="0"/>
              </a:rPr>
              <a:t>, …r</a:t>
            </a:r>
            <a:r>
              <a:rPr lang="en-US" altLang="en-US" sz="2800" baseline="-25000">
                <a:latin typeface="Arial" panose="020B0604020202020204" pitchFamily="34" charset="0"/>
              </a:rPr>
              <a:t>n</a:t>
            </a:r>
            <a:r>
              <a:rPr lang="en-US" altLang="en-US" sz="2800">
                <a:latin typeface="Arial" panose="020B0604020202020204" pitchFamily="34" charset="0"/>
              </a:rPr>
              <a:t> (in ranked order)</a:t>
            </a:r>
          </a:p>
          <a:p>
            <a:pPr lvl="1"/>
            <a:r>
              <a:rPr lang="en-US" altLang="en-US" sz="2800">
                <a:latin typeface="Arial" panose="020B0604020202020204" pitchFamily="34" charset="0"/>
              </a:rPr>
              <a:t>CG = r</a:t>
            </a:r>
            <a:r>
              <a:rPr lang="en-US" altLang="en-US" sz="2800" baseline="-25000">
                <a:latin typeface="Arial" panose="020B0604020202020204" pitchFamily="34" charset="0"/>
              </a:rPr>
              <a:t>1</a:t>
            </a:r>
            <a:r>
              <a:rPr lang="en-US" altLang="en-US" sz="2800">
                <a:latin typeface="Arial" panose="020B0604020202020204" pitchFamily="34" charset="0"/>
              </a:rPr>
              <a:t>+r</a:t>
            </a:r>
            <a:r>
              <a:rPr lang="en-US" altLang="en-US" sz="2800" baseline="-25000">
                <a:latin typeface="Arial" panose="020B0604020202020204" pitchFamily="34" charset="0"/>
              </a:rPr>
              <a:t>2</a:t>
            </a:r>
            <a:r>
              <a:rPr lang="en-US" altLang="en-US" sz="2800">
                <a:latin typeface="Arial" panose="020B0604020202020204" pitchFamily="34" charset="0"/>
              </a:rPr>
              <a:t>+…r</a:t>
            </a:r>
            <a:r>
              <a:rPr lang="en-US" altLang="en-US" sz="2800" baseline="-25000">
                <a:latin typeface="Arial" panose="020B0604020202020204" pitchFamily="34" charset="0"/>
              </a:rPr>
              <a:t>n</a:t>
            </a:r>
          </a:p>
          <a:p>
            <a:r>
              <a:rPr lang="en-US" altLang="en-US">
                <a:latin typeface="Arial" panose="020B0604020202020204" pitchFamily="34" charset="0"/>
              </a:rPr>
              <a:t>Discounted Cumulative Gain (DCG) at rank n</a:t>
            </a:r>
          </a:p>
          <a:p>
            <a:pPr lvl="1"/>
            <a:r>
              <a:rPr lang="en-US" altLang="en-US" sz="2800">
                <a:latin typeface="Arial" panose="020B0604020202020204" pitchFamily="34" charset="0"/>
              </a:rPr>
              <a:t>DCG = r</a:t>
            </a:r>
            <a:r>
              <a:rPr lang="en-US" altLang="en-US" sz="2800" baseline="-25000">
                <a:latin typeface="Arial" panose="020B0604020202020204" pitchFamily="34" charset="0"/>
              </a:rPr>
              <a:t>1</a:t>
            </a:r>
            <a:r>
              <a:rPr lang="en-US" altLang="en-US" sz="2800">
                <a:latin typeface="Arial" panose="020B0604020202020204" pitchFamily="34" charset="0"/>
              </a:rPr>
              <a:t> + r</a:t>
            </a:r>
            <a:r>
              <a:rPr lang="en-US" altLang="en-US" sz="2800" baseline="-25000">
                <a:latin typeface="Arial" panose="020B0604020202020204" pitchFamily="34" charset="0"/>
              </a:rPr>
              <a:t>2</a:t>
            </a:r>
            <a:r>
              <a:rPr lang="en-US" altLang="en-US" sz="2800">
                <a:latin typeface="Arial" panose="020B0604020202020204" pitchFamily="34" charset="0"/>
              </a:rPr>
              <a:t>/log</a:t>
            </a:r>
            <a:r>
              <a:rPr lang="en-US" altLang="en-US" sz="2800" baseline="-25000">
                <a:latin typeface="Arial" panose="020B0604020202020204" pitchFamily="34" charset="0"/>
              </a:rPr>
              <a:t>2</a:t>
            </a:r>
            <a:r>
              <a:rPr lang="en-US" altLang="en-US" sz="2800">
                <a:latin typeface="Arial" panose="020B0604020202020204" pitchFamily="34" charset="0"/>
              </a:rPr>
              <a:t>2 + r</a:t>
            </a:r>
            <a:r>
              <a:rPr lang="en-US" altLang="en-US" sz="2800" baseline="-25000">
                <a:latin typeface="Arial" panose="020B0604020202020204" pitchFamily="34" charset="0"/>
              </a:rPr>
              <a:t>3</a:t>
            </a:r>
            <a:r>
              <a:rPr lang="en-US" altLang="en-US" sz="2800">
                <a:latin typeface="Arial" panose="020B0604020202020204" pitchFamily="34" charset="0"/>
              </a:rPr>
              <a:t>/log</a:t>
            </a:r>
            <a:r>
              <a:rPr lang="en-US" altLang="en-US" sz="2800" baseline="-25000">
                <a:latin typeface="Arial" panose="020B0604020202020204" pitchFamily="34" charset="0"/>
              </a:rPr>
              <a:t>2</a:t>
            </a:r>
            <a:r>
              <a:rPr lang="en-US" altLang="en-US" sz="2800">
                <a:latin typeface="Arial" panose="020B0604020202020204" pitchFamily="34" charset="0"/>
              </a:rPr>
              <a:t>3 + … r</a:t>
            </a:r>
            <a:r>
              <a:rPr lang="en-US" altLang="en-US" sz="2800" baseline="-25000">
                <a:latin typeface="Arial" panose="020B0604020202020204" pitchFamily="34" charset="0"/>
              </a:rPr>
              <a:t>n</a:t>
            </a:r>
            <a:r>
              <a:rPr lang="en-US" altLang="en-US" sz="2800">
                <a:latin typeface="Arial" panose="020B0604020202020204" pitchFamily="34" charset="0"/>
              </a:rPr>
              <a:t>/log</a:t>
            </a:r>
            <a:r>
              <a:rPr lang="en-US" altLang="en-US" sz="2800" baseline="-25000">
                <a:latin typeface="Arial" panose="020B0604020202020204" pitchFamily="34" charset="0"/>
              </a:rPr>
              <a:t>2</a:t>
            </a:r>
            <a:r>
              <a:rPr lang="en-US" altLang="en-US" sz="2800">
                <a:latin typeface="Arial" panose="020B0604020202020204" pitchFamily="34" charset="0"/>
              </a:rPr>
              <a:t>n</a:t>
            </a:r>
          </a:p>
          <a:p>
            <a:pPr lvl="2"/>
            <a:r>
              <a:rPr lang="en-US" altLang="en-US">
                <a:latin typeface="Arial" panose="020B0604020202020204" pitchFamily="34" charset="0"/>
              </a:rPr>
              <a:t>We may use any base for the logarithm</a:t>
            </a:r>
          </a:p>
          <a:p>
            <a:pPr>
              <a:lnSpc>
                <a:spcPct val="80000"/>
              </a:lnSpc>
            </a:pPr>
            <a:endParaRPr lang="en-US" altLang="en-US" sz="2000">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00AA3CF3-054D-284F-BCAB-8B3F3D2B52F1}"/>
              </a:ext>
            </a:extLst>
          </p:cNvPr>
          <p:cNvSpPr>
            <a:spLocks noGrp="1"/>
          </p:cNvSpPr>
          <p:nvPr>
            <p:ph type="title"/>
          </p:nvPr>
        </p:nvSpPr>
        <p:spPr/>
        <p:txBody>
          <a:bodyPr/>
          <a:lstStyle/>
          <a:p>
            <a:r>
              <a:rPr lang="en-US" altLang="en-US">
                <a:latin typeface="Arial" panose="020B0604020202020204" pitchFamily="34" charset="0"/>
              </a:rPr>
              <a:t>Discounted Cumulative Gain</a:t>
            </a:r>
          </a:p>
        </p:txBody>
      </p:sp>
      <p:sp>
        <p:nvSpPr>
          <p:cNvPr id="34819" name="Content Placeholder 2">
            <a:extLst>
              <a:ext uri="{FF2B5EF4-FFF2-40B4-BE49-F238E27FC236}">
                <a16:creationId xmlns:a16="http://schemas.microsoft.com/office/drawing/2014/main" id="{19CEDE11-E84C-484A-84F2-2C9A439D0E25}"/>
              </a:ext>
            </a:extLst>
          </p:cNvPr>
          <p:cNvSpPr>
            <a:spLocks noGrp="1"/>
          </p:cNvSpPr>
          <p:nvPr>
            <p:ph idx="1"/>
          </p:nvPr>
        </p:nvSpPr>
        <p:spPr/>
        <p:txBody>
          <a:bodyPr/>
          <a:lstStyle/>
          <a:p>
            <a:r>
              <a:rPr lang="en-US" altLang="en-US" i="1">
                <a:latin typeface="Arial" panose="020B0604020202020204" pitchFamily="34" charset="0"/>
              </a:rPr>
              <a:t>DCG</a:t>
            </a:r>
            <a:r>
              <a:rPr lang="en-US" altLang="en-US">
                <a:latin typeface="Arial" panose="020B0604020202020204" pitchFamily="34" charset="0"/>
              </a:rPr>
              <a:t> is the total gain accumulated at a particular rank </a:t>
            </a:r>
            <a:r>
              <a:rPr lang="en-US" altLang="en-US" i="1">
                <a:latin typeface="Arial" panose="020B0604020202020204" pitchFamily="34" charset="0"/>
              </a:rPr>
              <a:t>p</a:t>
            </a:r>
            <a:r>
              <a:rPr lang="en-US" altLang="en-US">
                <a:latin typeface="Arial" panose="020B0604020202020204" pitchFamily="34" charset="0"/>
              </a:rPr>
              <a:t>:</a:t>
            </a:r>
          </a:p>
          <a:p>
            <a:endParaRPr lang="en-US" altLang="en-US">
              <a:latin typeface="Arial" panose="020B0604020202020204" pitchFamily="34" charset="0"/>
            </a:endParaRPr>
          </a:p>
          <a:p>
            <a:endParaRPr lang="en-US" altLang="en-US" sz="2400">
              <a:latin typeface="Arial" panose="020B0604020202020204" pitchFamily="34" charset="0"/>
            </a:endParaRPr>
          </a:p>
          <a:p>
            <a:r>
              <a:rPr lang="en-US" altLang="en-US">
                <a:latin typeface="Arial" panose="020B0604020202020204" pitchFamily="34" charset="0"/>
              </a:rPr>
              <a:t>Alternative formulation:</a:t>
            </a:r>
          </a:p>
          <a:p>
            <a:endParaRPr lang="en-US" altLang="en-US">
              <a:latin typeface="Arial" panose="020B0604020202020204" pitchFamily="34" charset="0"/>
            </a:endParaRPr>
          </a:p>
          <a:p>
            <a:endParaRPr lang="en-US" altLang="en-US" sz="2400">
              <a:latin typeface="Arial" panose="020B0604020202020204" pitchFamily="34" charset="0"/>
            </a:endParaRPr>
          </a:p>
          <a:p>
            <a:pPr lvl="1"/>
            <a:r>
              <a:rPr lang="en-US" altLang="en-US">
                <a:latin typeface="Arial" panose="020B0604020202020204" pitchFamily="34" charset="0"/>
              </a:rPr>
              <a:t>used by some web search companies</a:t>
            </a:r>
          </a:p>
          <a:p>
            <a:pPr lvl="1"/>
            <a:r>
              <a:rPr lang="en-US" altLang="en-US">
                <a:latin typeface="Arial" panose="020B0604020202020204" pitchFamily="34" charset="0"/>
              </a:rPr>
              <a:t>emphasis on retrieving highly relevant documents</a:t>
            </a:r>
          </a:p>
          <a:p>
            <a:endParaRPr lang="en-US" altLang="en-US">
              <a:latin typeface="Arial" panose="020B0604020202020204" pitchFamily="34" charset="0"/>
            </a:endParaRPr>
          </a:p>
        </p:txBody>
      </p:sp>
      <p:pic>
        <p:nvPicPr>
          <p:cNvPr id="45059" name="Picture 3" descr="TP_tmp.png">
            <a:extLst>
              <a:ext uri="{FF2B5EF4-FFF2-40B4-BE49-F238E27FC236}">
                <a16:creationId xmlns:a16="http://schemas.microsoft.com/office/drawing/2014/main" id="{26D5E1F8-F0E4-9748-A225-2F1DFF166994}"/>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05000" y="2819400"/>
            <a:ext cx="38957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descr="TP_tmp.png">
            <a:extLst>
              <a:ext uri="{FF2B5EF4-FFF2-40B4-BE49-F238E27FC236}">
                <a16:creationId xmlns:a16="http://schemas.microsoft.com/office/drawing/2014/main" id="{B934DAD7-0406-714D-A56B-441954186E46}"/>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828800" y="3886200"/>
            <a:ext cx="34290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57307C3D-DCED-5248-9D50-4456313889A6}"/>
              </a:ext>
            </a:extLst>
          </p:cNvPr>
          <p:cNvSpPr>
            <a:spLocks noGrp="1"/>
          </p:cNvSpPr>
          <p:nvPr>
            <p:ph type="title"/>
          </p:nvPr>
        </p:nvSpPr>
        <p:spPr/>
        <p:txBody>
          <a:bodyPr/>
          <a:lstStyle/>
          <a:p>
            <a:r>
              <a:rPr lang="en-US" altLang="en-US">
                <a:latin typeface="Arial" panose="020B0604020202020204" pitchFamily="34" charset="0"/>
              </a:rPr>
              <a:t>DCG Example</a:t>
            </a:r>
          </a:p>
        </p:txBody>
      </p:sp>
      <p:sp>
        <p:nvSpPr>
          <p:cNvPr id="46082" name="Content Placeholder 2">
            <a:extLst>
              <a:ext uri="{FF2B5EF4-FFF2-40B4-BE49-F238E27FC236}">
                <a16:creationId xmlns:a16="http://schemas.microsoft.com/office/drawing/2014/main" id="{13BB1842-531C-194B-88C3-A77F95879C9F}"/>
              </a:ext>
            </a:extLst>
          </p:cNvPr>
          <p:cNvSpPr>
            <a:spLocks noGrp="1"/>
          </p:cNvSpPr>
          <p:nvPr>
            <p:ph idx="1"/>
          </p:nvPr>
        </p:nvSpPr>
        <p:spPr/>
        <p:txBody>
          <a:bodyPr/>
          <a:lstStyle/>
          <a:p>
            <a:r>
              <a:rPr lang="en-US" altLang="en-US" dirty="0">
                <a:latin typeface="Arial" panose="020B0604020202020204" pitchFamily="34" charset="0"/>
              </a:rPr>
              <a:t>10 ranked documents judged on 0–3 relevance scale: </a:t>
            </a:r>
          </a:p>
          <a:p>
            <a:pPr lvl="1">
              <a:buFont typeface="Wingdings" pitchFamily="2" charset="2"/>
              <a:buNone/>
            </a:pPr>
            <a:r>
              <a:rPr lang="en-US" altLang="en-US" dirty="0">
                <a:latin typeface="Arial" panose="020B0604020202020204" pitchFamily="34" charset="0"/>
              </a:rPr>
              <a:t>3, 2, 3, 0, 0, 1, 2, 2, 3, 0</a:t>
            </a:r>
          </a:p>
          <a:p>
            <a:r>
              <a:rPr lang="en-US" altLang="en-US" dirty="0">
                <a:latin typeface="Arial" panose="020B0604020202020204" pitchFamily="34" charset="0"/>
              </a:rPr>
              <a:t>discounted gain: </a:t>
            </a:r>
          </a:p>
          <a:p>
            <a:pPr lvl="1">
              <a:buFont typeface="Wingdings" pitchFamily="2" charset="2"/>
              <a:buNone/>
            </a:pPr>
            <a:r>
              <a:rPr lang="en-US" altLang="en-US" dirty="0">
                <a:latin typeface="Arial" panose="020B0604020202020204" pitchFamily="34" charset="0"/>
              </a:rPr>
              <a:t>3, 2/1, 3/1.59, 0, 0, 1/2.59, 2/2.81, 2/3, 3/3.17, 0 </a:t>
            </a:r>
          </a:p>
          <a:p>
            <a:pPr lvl="1">
              <a:buFont typeface="Wingdings" pitchFamily="2" charset="2"/>
              <a:buNone/>
            </a:pPr>
            <a:r>
              <a:rPr lang="en-US" altLang="en-US" dirty="0">
                <a:latin typeface="Arial" panose="020B0604020202020204" pitchFamily="34" charset="0"/>
              </a:rPr>
              <a:t>= 3, 2, 1.89, 0, 0, 0.39, 0.71, 0.67, 0.95, 0</a:t>
            </a:r>
          </a:p>
          <a:p>
            <a:r>
              <a:rPr lang="en-US" altLang="en-US" dirty="0">
                <a:latin typeface="Arial" panose="020B0604020202020204" pitchFamily="34" charset="0"/>
              </a:rPr>
              <a:t>DCG:</a:t>
            </a:r>
          </a:p>
          <a:p>
            <a:pPr lvl="1">
              <a:buFont typeface="Wingdings" pitchFamily="2" charset="2"/>
              <a:buNone/>
            </a:pPr>
            <a:r>
              <a:rPr lang="en-US" altLang="en-US" dirty="0">
                <a:latin typeface="Arial" panose="020B0604020202020204" pitchFamily="34" charset="0"/>
              </a:rPr>
              <a:t>3, 5, 6.89, 6.89, 6.89, 7.28, 7.99, 8.66, 9.61, 9.61</a:t>
            </a:r>
          </a:p>
          <a:p>
            <a:endParaRPr lang="en-US" altLang="en-US" dirty="0">
              <a:latin typeface="Arial" panose="020B0604020202020204" pitchFamily="34" charset="0"/>
            </a:endParaRPr>
          </a:p>
          <a:p>
            <a:pPr lvl="2">
              <a:buFont typeface="Wingdings" pitchFamily="2" charset="2"/>
              <a:buNone/>
            </a:pPr>
            <a:endParaRPr lang="en-US" altLang="en-US" dirty="0">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4">
            <a:extLst>
              <a:ext uri="{FF2B5EF4-FFF2-40B4-BE49-F238E27FC236}">
                <a16:creationId xmlns:a16="http://schemas.microsoft.com/office/drawing/2014/main" id="{F598F942-99C8-0A4B-9F4B-F63D4405DAE9}"/>
              </a:ext>
            </a:extLst>
          </p:cNvPr>
          <p:cNvSpPr>
            <a:spLocks noGrp="1"/>
          </p:cNvSpPr>
          <p:nvPr>
            <p:ph type="sldNum" sz="quarter" idx="12"/>
          </p:nvPr>
        </p:nvSpPr>
        <p:spPr bwMode="auto">
          <a:xfrm>
            <a:off x="3124200" y="6248400"/>
            <a:ext cx="2895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algn="ctr" eaLnBrk="1" hangingPunct="1"/>
            <a:fld id="{E2C6C47F-EE4E-9F4D-95AA-136437AAA04B}" type="slidenum">
              <a:rPr lang="en-US" altLang="en-US" sz="1400">
                <a:latin typeface="Arial" panose="020B0604020202020204" pitchFamily="34" charset="0"/>
              </a:rPr>
              <a:pPr algn="ctr" eaLnBrk="1" hangingPunct="1"/>
              <a:t>29</a:t>
            </a:fld>
            <a:endParaRPr lang="en-US" altLang="en-US" sz="1400">
              <a:latin typeface="Arial" panose="020B0604020202020204" pitchFamily="34" charset="0"/>
            </a:endParaRPr>
          </a:p>
          <a:p>
            <a:pPr algn="ctr" eaLnBrk="1" hangingPunct="1"/>
            <a:endParaRPr lang="en-US" altLang="en-US" sz="1400">
              <a:latin typeface="Arial" panose="020B0604020202020204" pitchFamily="34" charset="0"/>
            </a:endParaRPr>
          </a:p>
        </p:txBody>
      </p:sp>
      <p:sp>
        <p:nvSpPr>
          <p:cNvPr id="48130" name="Rectangle 2">
            <a:extLst>
              <a:ext uri="{FF2B5EF4-FFF2-40B4-BE49-F238E27FC236}">
                <a16:creationId xmlns:a16="http://schemas.microsoft.com/office/drawing/2014/main" id="{FA61FC3B-FD1F-3440-ACD6-ECB5D4F2CBE1}"/>
              </a:ext>
            </a:extLst>
          </p:cNvPr>
          <p:cNvSpPr>
            <a:spLocks noGrp="1" noChangeArrowheads="1"/>
          </p:cNvSpPr>
          <p:nvPr>
            <p:ph type="title"/>
          </p:nvPr>
        </p:nvSpPr>
        <p:spPr>
          <a:xfrm>
            <a:off x="0" y="76200"/>
            <a:ext cx="8686800" cy="1066800"/>
          </a:xfrm>
        </p:spPr>
        <p:txBody>
          <a:bodyPr/>
          <a:lstStyle/>
          <a:p>
            <a:r>
              <a:rPr lang="en-US" altLang="en-US" dirty="0">
                <a:latin typeface="Arial" panose="020B0604020202020204" pitchFamily="34" charset="0"/>
              </a:rPr>
              <a:t>NDCG for summarizing rankings</a:t>
            </a:r>
          </a:p>
        </p:txBody>
      </p:sp>
      <p:sp>
        <p:nvSpPr>
          <p:cNvPr id="48131" name="Rectangle 3">
            <a:extLst>
              <a:ext uri="{FF2B5EF4-FFF2-40B4-BE49-F238E27FC236}">
                <a16:creationId xmlns:a16="http://schemas.microsoft.com/office/drawing/2014/main" id="{A627C60F-852A-374C-9F19-2172FB48BFD8}"/>
              </a:ext>
            </a:extLst>
          </p:cNvPr>
          <p:cNvSpPr>
            <a:spLocks noGrp="1" noChangeArrowheads="1"/>
          </p:cNvSpPr>
          <p:nvPr>
            <p:ph type="body" idx="1"/>
          </p:nvPr>
        </p:nvSpPr>
        <p:spPr>
          <a:xfrm>
            <a:off x="381000" y="1143000"/>
            <a:ext cx="8534400" cy="5486400"/>
          </a:xfrm>
        </p:spPr>
        <p:txBody>
          <a:bodyPr/>
          <a:lstStyle/>
          <a:p>
            <a:pPr>
              <a:lnSpc>
                <a:spcPct val="80000"/>
              </a:lnSpc>
            </a:pPr>
            <a:endParaRPr lang="en-US" altLang="en-US" sz="2000">
              <a:latin typeface="Arial" panose="020B0604020202020204" pitchFamily="34" charset="0"/>
            </a:endParaRPr>
          </a:p>
          <a:p>
            <a:pPr>
              <a:lnSpc>
                <a:spcPct val="80000"/>
              </a:lnSpc>
            </a:pPr>
            <a:endParaRPr lang="en-US" altLang="en-US" sz="2000">
              <a:latin typeface="Arial" panose="020B0604020202020204" pitchFamily="34" charset="0"/>
            </a:endParaRPr>
          </a:p>
          <a:p>
            <a:pPr>
              <a:lnSpc>
                <a:spcPct val="80000"/>
              </a:lnSpc>
            </a:pPr>
            <a:r>
              <a:rPr lang="en-US" altLang="en-US">
                <a:latin typeface="Arial" panose="020B0604020202020204" pitchFamily="34" charset="0"/>
              </a:rPr>
              <a:t>Normalized Discounted Cumulative Gain (NDCG) at rank </a:t>
            </a:r>
            <a:r>
              <a:rPr lang="en-US" altLang="en-US" i="1">
                <a:latin typeface="Arial" panose="020B0604020202020204" pitchFamily="34" charset="0"/>
              </a:rPr>
              <a:t>n</a:t>
            </a:r>
          </a:p>
          <a:p>
            <a:pPr lvl="1">
              <a:lnSpc>
                <a:spcPct val="80000"/>
              </a:lnSpc>
            </a:pPr>
            <a:r>
              <a:rPr lang="en-US" altLang="en-US" sz="2800">
                <a:latin typeface="Arial" panose="020B0604020202020204" pitchFamily="34" charset="0"/>
              </a:rPr>
              <a:t>Normalize DCG at rank </a:t>
            </a:r>
            <a:r>
              <a:rPr lang="en-US" altLang="en-US" sz="2800" i="1">
                <a:latin typeface="Arial" panose="020B0604020202020204" pitchFamily="34" charset="0"/>
              </a:rPr>
              <a:t>n</a:t>
            </a:r>
            <a:r>
              <a:rPr lang="en-US" altLang="en-US" sz="2800">
                <a:latin typeface="Arial" panose="020B0604020202020204" pitchFamily="34" charset="0"/>
              </a:rPr>
              <a:t> by the DCG value at rank </a:t>
            </a:r>
            <a:r>
              <a:rPr lang="en-US" altLang="en-US" sz="2800" i="1">
                <a:latin typeface="Arial" panose="020B0604020202020204" pitchFamily="34" charset="0"/>
              </a:rPr>
              <a:t>n</a:t>
            </a:r>
            <a:r>
              <a:rPr lang="en-US" altLang="en-US" sz="2800">
                <a:latin typeface="Arial" panose="020B0604020202020204" pitchFamily="34" charset="0"/>
              </a:rPr>
              <a:t> of the ideal ranking</a:t>
            </a:r>
          </a:p>
          <a:p>
            <a:pPr lvl="1">
              <a:lnSpc>
                <a:spcPct val="80000"/>
              </a:lnSpc>
            </a:pPr>
            <a:r>
              <a:rPr lang="en-US" altLang="en-US" sz="2800">
                <a:latin typeface="Arial" panose="020B0604020202020204" pitchFamily="34" charset="0"/>
              </a:rPr>
              <a:t>The ideal ranking would first return the documents with the highest relevance level, then the next highest relevance level, etc</a:t>
            </a:r>
          </a:p>
          <a:p>
            <a:pPr>
              <a:lnSpc>
                <a:spcPct val="80000"/>
              </a:lnSpc>
            </a:pPr>
            <a:r>
              <a:rPr lang="en-US" altLang="en-US" sz="3200">
                <a:latin typeface="Arial" panose="020B0604020202020204" pitchFamily="34" charset="0"/>
              </a:rPr>
              <a:t>Normalization useful for contrasting queries with varying numbers of relevant results</a:t>
            </a:r>
          </a:p>
          <a:p>
            <a:pPr lvl="1">
              <a:lnSpc>
                <a:spcPct val="80000"/>
              </a:lnSpc>
              <a:buFont typeface="Wingdings" pitchFamily="2" charset="2"/>
              <a:buNone/>
            </a:pPr>
            <a:endParaRPr lang="en-US" altLang="en-US">
              <a:latin typeface="Arial" panose="020B0604020202020204" pitchFamily="34" charset="0"/>
            </a:endParaRPr>
          </a:p>
          <a:p>
            <a:pPr>
              <a:lnSpc>
                <a:spcPct val="80000"/>
              </a:lnSpc>
            </a:pPr>
            <a:r>
              <a:rPr lang="en-US" altLang="en-US">
                <a:latin typeface="Arial" panose="020B0604020202020204" pitchFamily="34" charset="0"/>
              </a:rPr>
              <a:t>NDCG is now quite popular in evaluating Web search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5">
            <a:extLst>
              <a:ext uri="{FF2B5EF4-FFF2-40B4-BE49-F238E27FC236}">
                <a16:creationId xmlns:a16="http://schemas.microsoft.com/office/drawing/2014/main" id="{9564D7EE-FFC8-C040-97F0-E017C83034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E64881F0-7BAD-0C4F-97D7-91ECE899C793}" type="slidenum">
              <a:rPr lang="en-US" altLang="en-US" sz="1200">
                <a:solidFill>
                  <a:srgbClr val="898989"/>
                </a:solidFill>
                <a:latin typeface="Calibri" panose="020F0502020204030204" pitchFamily="34" charset="0"/>
              </a:rPr>
              <a:pPr eaLnBrk="1" hangingPunct="1"/>
              <a:t>3</a:t>
            </a:fld>
            <a:endParaRPr lang="en-US" altLang="en-US" sz="1200">
              <a:solidFill>
                <a:srgbClr val="898989"/>
              </a:solidFill>
              <a:latin typeface="Calibri" panose="020F0502020204030204" pitchFamily="34" charset="0"/>
            </a:endParaRPr>
          </a:p>
        </p:txBody>
      </p:sp>
      <p:sp>
        <p:nvSpPr>
          <p:cNvPr id="18434" name="Rectangle 2">
            <a:extLst>
              <a:ext uri="{FF2B5EF4-FFF2-40B4-BE49-F238E27FC236}">
                <a16:creationId xmlns:a16="http://schemas.microsoft.com/office/drawing/2014/main" id="{97F05085-EFF7-FD47-8BC1-776ECF22E97C}"/>
              </a:ext>
            </a:extLst>
          </p:cNvPr>
          <p:cNvSpPr>
            <a:spLocks noGrp="1" noChangeArrowheads="1"/>
          </p:cNvSpPr>
          <p:nvPr>
            <p:ph type="title"/>
          </p:nvPr>
        </p:nvSpPr>
        <p:spPr/>
        <p:txBody>
          <a:bodyPr/>
          <a:lstStyle/>
          <a:p>
            <a:pPr eaLnBrk="1" hangingPunct="1"/>
            <a:r>
              <a:rPr lang="en-US" altLang="en-US" dirty="0"/>
              <a:t>What could you ask Sergey?</a:t>
            </a:r>
          </a:p>
        </p:txBody>
      </p:sp>
      <p:sp>
        <p:nvSpPr>
          <p:cNvPr id="18435" name="Rectangle 3">
            <a:extLst>
              <a:ext uri="{FF2B5EF4-FFF2-40B4-BE49-F238E27FC236}">
                <a16:creationId xmlns:a16="http://schemas.microsoft.com/office/drawing/2014/main" id="{F4C65BB0-8B9C-B04F-952E-89FA3CC11430}"/>
              </a:ext>
            </a:extLst>
          </p:cNvPr>
          <p:cNvSpPr>
            <a:spLocks noGrp="1" noChangeArrowheads="1"/>
          </p:cNvSpPr>
          <p:nvPr>
            <p:ph type="body" idx="1"/>
          </p:nvPr>
        </p:nvSpPr>
        <p:spPr/>
        <p:txBody>
          <a:bodyPr/>
          <a:lstStyle/>
          <a:p>
            <a:pPr eaLnBrk="1" hangingPunct="1"/>
            <a:r>
              <a:rPr lang="en-US" altLang="en-US" dirty="0"/>
              <a:t>How fast does it index?</a:t>
            </a:r>
          </a:p>
          <a:p>
            <a:pPr lvl="1" eaLnBrk="1" hangingPunct="1"/>
            <a:r>
              <a:rPr lang="en-US" altLang="en-US" dirty="0"/>
              <a:t>Number of documents/hour</a:t>
            </a:r>
          </a:p>
          <a:p>
            <a:pPr lvl="1" eaLnBrk="1" hangingPunct="1"/>
            <a:r>
              <a:rPr lang="en-US" altLang="en-US" dirty="0"/>
              <a:t>Incremental indexing – </a:t>
            </a:r>
            <a:r>
              <a:rPr lang="en-US" altLang="en-US" dirty="0" err="1"/>
              <a:t>nozama</a:t>
            </a:r>
            <a:r>
              <a:rPr lang="en-US" altLang="en-US" dirty="0"/>
              <a:t> adds 10K products/day</a:t>
            </a:r>
          </a:p>
          <a:p>
            <a:pPr eaLnBrk="1" hangingPunct="1"/>
            <a:r>
              <a:rPr lang="en-US" altLang="en-US" dirty="0"/>
              <a:t>How fast does it search?</a:t>
            </a:r>
          </a:p>
          <a:p>
            <a:pPr lvl="1" eaLnBrk="1" hangingPunct="1"/>
            <a:r>
              <a:rPr lang="en-US" altLang="en-US" dirty="0"/>
              <a:t>Latency and CPU needs for </a:t>
            </a:r>
            <a:r>
              <a:rPr lang="en-US" altLang="en-US" dirty="0" err="1"/>
              <a:t>nozama’s</a:t>
            </a:r>
            <a:r>
              <a:rPr lang="en-US" altLang="en-US" dirty="0"/>
              <a:t> 5 million products</a:t>
            </a:r>
          </a:p>
          <a:p>
            <a:pPr eaLnBrk="1" hangingPunct="1"/>
            <a:r>
              <a:rPr lang="en-US" altLang="en-US" dirty="0"/>
              <a:t>Does it recommend related products?</a:t>
            </a:r>
          </a:p>
          <a:p>
            <a:pPr eaLnBrk="1" hangingPunct="1"/>
            <a:r>
              <a:rPr lang="en-US" altLang="en-US" dirty="0"/>
              <a:t>This is all good, but it says nothing about the </a:t>
            </a:r>
            <a:r>
              <a:rPr lang="en-US" altLang="en-US" i="1" dirty="0"/>
              <a:t>quality</a:t>
            </a:r>
            <a:r>
              <a:rPr lang="en-US" altLang="en-US" dirty="0"/>
              <a:t> of Sergey’s search</a:t>
            </a:r>
          </a:p>
          <a:p>
            <a:pPr lvl="1" eaLnBrk="1" hangingPunct="1"/>
            <a:r>
              <a:rPr lang="en-US" altLang="en-US" dirty="0"/>
              <a:t>You want </a:t>
            </a:r>
            <a:r>
              <a:rPr lang="en-US" altLang="en-US" dirty="0" err="1"/>
              <a:t>nozama’s</a:t>
            </a:r>
            <a:r>
              <a:rPr lang="en-US" altLang="en-US" dirty="0"/>
              <a:t> users to be happy with the search experience</a:t>
            </a:r>
          </a:p>
        </p:txBody>
      </p:sp>
      <p:sp>
        <p:nvSpPr>
          <p:cNvPr id="18436" name="TextBox 4">
            <a:extLst>
              <a:ext uri="{FF2B5EF4-FFF2-40B4-BE49-F238E27FC236}">
                <a16:creationId xmlns:a16="http://schemas.microsoft.com/office/drawing/2014/main" id="{D09FB1B2-374E-E541-828F-A1A2855805E3}"/>
              </a:ext>
            </a:extLst>
          </p:cNvPr>
          <p:cNvSpPr txBox="1">
            <a:spLocks noChangeArrowheads="1"/>
          </p:cNvSpPr>
          <p:nvPr/>
        </p:nvSpPr>
        <p:spPr bwMode="auto">
          <a:xfrm>
            <a:off x="7620000" y="-33338"/>
            <a:ext cx="971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sz="1600">
                <a:solidFill>
                  <a:srgbClr val="FBFCFF"/>
                </a:solidFill>
              </a:rPr>
              <a:t>Sec. 8.6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3EB74FEC-1602-6A40-AB1F-A56498EEEB05}"/>
              </a:ext>
            </a:extLst>
          </p:cNvPr>
          <p:cNvSpPr>
            <a:spLocks noGrp="1"/>
          </p:cNvSpPr>
          <p:nvPr>
            <p:ph type="title"/>
          </p:nvPr>
        </p:nvSpPr>
        <p:spPr/>
        <p:txBody>
          <a:bodyPr/>
          <a:lstStyle/>
          <a:p>
            <a:pPr eaLnBrk="1" hangingPunct="1"/>
            <a:r>
              <a:rPr lang="en-US" altLang="en-US">
                <a:latin typeface="Arial" panose="020B0604020202020204" pitchFamily="34" charset="0"/>
              </a:rPr>
              <a:t>NDCG - Example</a:t>
            </a:r>
          </a:p>
        </p:txBody>
      </p:sp>
      <p:graphicFrame>
        <p:nvGraphicFramePr>
          <p:cNvPr id="4" name="Content Placeholder 3">
            <a:extLst>
              <a:ext uri="{FF2B5EF4-FFF2-40B4-BE49-F238E27FC236}">
                <a16:creationId xmlns:a16="http://schemas.microsoft.com/office/drawing/2014/main" id="{C57DBC09-07A3-F24C-8281-4CBD7DF90644}"/>
              </a:ext>
            </a:extLst>
          </p:cNvPr>
          <p:cNvGraphicFramePr>
            <a:graphicFrameLocks noGrp="1"/>
          </p:cNvGraphicFramePr>
          <p:nvPr>
            <p:ph idx="1"/>
          </p:nvPr>
        </p:nvGraphicFramePr>
        <p:xfrm>
          <a:off x="1295400" y="2133600"/>
          <a:ext cx="6934200" cy="2362200"/>
        </p:xfrm>
        <a:graphic>
          <a:graphicData uri="http://schemas.openxmlformats.org/drawingml/2006/table">
            <a:tbl>
              <a:tblPr/>
              <a:tblGrid>
                <a:gridCol w="990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048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Ground Truth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Ranking Function</a:t>
                      </a:r>
                      <a:r>
                        <a:rPr kumimoji="0" lang="en-US" sz="1400" b="0" i="0" u="none" strike="noStrike" cap="none" normalizeH="0" baseline="-25000">
                          <a:ln>
                            <a:noFill/>
                          </a:ln>
                          <a:solidFill>
                            <a:schemeClr val="tx1"/>
                          </a:solidFill>
                          <a:effectLst/>
                          <a:latin typeface="Calibri" charset="0"/>
                          <a:ea typeface="MS PGothic" charset="0"/>
                          <a:cs typeface="MS PGothic"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Ranking Function</a:t>
                      </a:r>
                      <a:r>
                        <a:rPr kumimoji="0" lang="en-US" sz="1400" b="0" i="0" u="none" strike="noStrike" cap="none" normalizeH="0" baseline="-25000">
                          <a:ln>
                            <a:noFill/>
                          </a:ln>
                          <a:solidFill>
                            <a:schemeClr val="tx1"/>
                          </a:solidFill>
                          <a:effectLst/>
                          <a:latin typeface="Calibri" charset="0"/>
                          <a:ea typeface="MS PGothic" charset="0"/>
                          <a:cs typeface="MS PGothic"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3340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Document Order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r</a:t>
                      </a:r>
                      <a:r>
                        <a:rPr kumimoji="0" lang="en-US" sz="1400" b="0" i="0" u="none" strike="noStrike" cap="none" normalizeH="0" baseline="-25000">
                          <a:ln>
                            <a:noFill/>
                          </a:ln>
                          <a:solidFill>
                            <a:schemeClr val="tx1"/>
                          </a:solidFill>
                          <a:effectLst/>
                          <a:latin typeface="Calibri" charset="0"/>
                          <a:ea typeface="MS PGothic" charset="0"/>
                          <a:cs typeface="MS PGothic" charset="0"/>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Document Order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r</a:t>
                      </a:r>
                      <a:r>
                        <a:rPr kumimoji="0" lang="en-US" sz="1400" b="0" i="0" u="none" strike="noStrike" cap="none" normalizeH="0" baseline="-25000">
                          <a:ln>
                            <a:noFill/>
                          </a:ln>
                          <a:solidFill>
                            <a:schemeClr val="tx1"/>
                          </a:solidFill>
                          <a:effectLst/>
                          <a:latin typeface="Calibri" charset="0"/>
                          <a:ea typeface="MS PGothic" charset="0"/>
                          <a:cs typeface="MS PGothic" charset="0"/>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Document Order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r</a:t>
                      </a:r>
                      <a:r>
                        <a:rPr kumimoji="0" lang="en-US" sz="1400" b="0" i="0" u="none" strike="noStrike" cap="none" normalizeH="0" baseline="-25000">
                          <a:ln>
                            <a:noFill/>
                          </a:ln>
                          <a:solidFill>
                            <a:schemeClr val="tx1"/>
                          </a:solidFill>
                          <a:effectLst/>
                          <a:latin typeface="Calibri" charset="0"/>
                          <a:ea typeface="MS PGothic" charset="0"/>
                          <a:cs typeface="MS PGothic" charset="0"/>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d1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25000">
                        <a:ln>
                          <a:noFill/>
                        </a:ln>
                        <a:solidFill>
                          <a:schemeClr val="tx1"/>
                        </a:solidFill>
                        <a:effectLst/>
                        <a:latin typeface="Calibri" charset="0"/>
                        <a:ea typeface="MS PGothic" charset="0"/>
                        <a:cs typeface="MS PGothic"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NDCG</a:t>
                      </a:r>
                      <a:r>
                        <a:rPr kumimoji="0" lang="en-US" sz="1400" b="0" i="0" u="none" strike="noStrike" cap="none" normalizeH="0" baseline="-25000">
                          <a:ln>
                            <a:noFill/>
                          </a:ln>
                          <a:solidFill>
                            <a:schemeClr val="tx1"/>
                          </a:solidFill>
                          <a:effectLst/>
                          <a:latin typeface="Calibri" charset="0"/>
                          <a:ea typeface="MS PGothic" charset="0"/>
                          <a:cs typeface="MS PGothic" charset="0"/>
                        </a:rPr>
                        <a:t>GT</a:t>
                      </a:r>
                      <a:r>
                        <a:rPr kumimoji="0" lang="en-US" sz="1400" b="0" i="0" u="none" strike="noStrike" cap="none" normalizeH="0" baseline="0">
                          <a:ln>
                            <a:noFill/>
                          </a:ln>
                          <a:solidFill>
                            <a:schemeClr val="tx1"/>
                          </a:solidFill>
                          <a:effectLst/>
                          <a:latin typeface="Calibri" charset="0"/>
                          <a:ea typeface="MS PGothic" charset="0"/>
                          <a:cs typeface="MS PGothic" charset="0"/>
                        </a:rPr>
                        <a:t>=1.00</a:t>
                      </a:r>
                      <a:endParaRPr kumimoji="0" lang="en-US" sz="1400" b="0" i="0" u="none" strike="noStrike" cap="none" normalizeH="0" baseline="-25000">
                        <a:ln>
                          <a:noFill/>
                        </a:ln>
                        <a:solidFill>
                          <a:schemeClr val="tx1"/>
                        </a:solidFill>
                        <a:effectLst/>
                        <a:latin typeface="Calibri" charset="0"/>
                        <a:ea typeface="MS PGothic" charset="0"/>
                        <a:cs typeface="MS PGothic"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NDCG</a:t>
                      </a:r>
                      <a:r>
                        <a:rPr kumimoji="0" lang="en-US" sz="1400" b="0" i="0" u="none" strike="noStrike" cap="none" normalizeH="0" baseline="-25000">
                          <a:ln>
                            <a:noFill/>
                          </a:ln>
                          <a:solidFill>
                            <a:schemeClr val="tx1"/>
                          </a:solidFill>
                          <a:effectLst/>
                          <a:latin typeface="Calibri" charset="0"/>
                          <a:ea typeface="MS PGothic" charset="0"/>
                          <a:cs typeface="MS PGothic" charset="0"/>
                        </a:rPr>
                        <a:t>RF1</a:t>
                      </a:r>
                      <a:r>
                        <a:rPr kumimoji="0" lang="en-US" sz="1400" b="0" i="0" u="none" strike="noStrike" cap="none" normalizeH="0" baseline="0">
                          <a:ln>
                            <a:noFill/>
                          </a:ln>
                          <a:solidFill>
                            <a:schemeClr val="tx1"/>
                          </a:solidFill>
                          <a:effectLst/>
                          <a:latin typeface="Calibri" charset="0"/>
                          <a:ea typeface="MS PGothic" charset="0"/>
                          <a:cs typeface="MS PGothic" charset="0"/>
                        </a:rPr>
                        <a:t>=1.00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charset="0"/>
                          <a:ea typeface="MS PGothic" charset="0"/>
                          <a:cs typeface="MS PGothic" charset="0"/>
                        </a:rPr>
                        <a:t>NDCG</a:t>
                      </a:r>
                      <a:r>
                        <a:rPr kumimoji="0" lang="en-US" sz="1400" b="0" i="0" u="none" strike="noStrike" cap="none" normalizeH="0" baseline="-25000">
                          <a:ln>
                            <a:noFill/>
                          </a:ln>
                          <a:solidFill>
                            <a:schemeClr val="tx1"/>
                          </a:solidFill>
                          <a:effectLst/>
                          <a:latin typeface="Calibri" charset="0"/>
                          <a:ea typeface="MS PGothic" charset="0"/>
                          <a:cs typeface="MS PGothic" charset="0"/>
                        </a:rPr>
                        <a:t>RF2</a:t>
                      </a:r>
                      <a:r>
                        <a:rPr kumimoji="0" lang="en-US" sz="1400" b="0" i="0" u="none" strike="noStrike" cap="none" normalizeH="0" baseline="0">
                          <a:ln>
                            <a:noFill/>
                          </a:ln>
                          <a:solidFill>
                            <a:schemeClr val="tx1"/>
                          </a:solidFill>
                          <a:effectLst/>
                          <a:latin typeface="Calibri" charset="0"/>
                          <a:ea typeface="MS PGothic" charset="0"/>
                          <a:cs typeface="MS PGothic" charset="0"/>
                        </a:rPr>
                        <a:t>=0.9203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bl>
          </a:graphicData>
        </a:graphic>
      </p:graphicFrame>
      <p:graphicFrame>
        <p:nvGraphicFramePr>
          <p:cNvPr id="50234" name="Object 2">
            <a:extLst>
              <a:ext uri="{FF2B5EF4-FFF2-40B4-BE49-F238E27FC236}">
                <a16:creationId xmlns:a16="http://schemas.microsoft.com/office/drawing/2014/main" id="{C7A86300-186C-AA4A-BF8F-A0D45990E4C1}"/>
              </a:ext>
            </a:extLst>
          </p:cNvPr>
          <p:cNvGraphicFramePr>
            <a:graphicFrameLocks noChangeAspect="1"/>
          </p:cNvGraphicFramePr>
          <p:nvPr/>
        </p:nvGraphicFramePr>
        <p:xfrm>
          <a:off x="3060700" y="4649788"/>
          <a:ext cx="3009900" cy="482600"/>
        </p:xfrm>
        <a:graphic>
          <a:graphicData uri="http://schemas.openxmlformats.org/presentationml/2006/ole">
            <mc:AlternateContent xmlns:mc="http://schemas.openxmlformats.org/markup-compatibility/2006">
              <mc:Choice xmlns:v="urn:schemas-microsoft-com:vml" Requires="v">
                <p:oleObj name="Equation" r:id="rId2" imgW="69342000" imgH="11112500" progId="Equation.3">
                  <p:embed/>
                </p:oleObj>
              </mc:Choice>
              <mc:Fallback>
                <p:oleObj name="Equation" r:id="rId2" imgW="69342000" imgH="111125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700" y="4649788"/>
                        <a:ext cx="30099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0235" name="Object 4">
            <a:extLst>
              <a:ext uri="{FF2B5EF4-FFF2-40B4-BE49-F238E27FC236}">
                <a16:creationId xmlns:a16="http://schemas.microsoft.com/office/drawing/2014/main" id="{95174DA8-4BEC-4449-8CEF-A096CD0BE04C}"/>
              </a:ext>
            </a:extLst>
          </p:cNvPr>
          <p:cNvGraphicFramePr>
            <a:graphicFrameLocks noChangeAspect="1"/>
          </p:cNvGraphicFramePr>
          <p:nvPr/>
        </p:nvGraphicFramePr>
        <p:xfrm>
          <a:off x="3048000" y="5157788"/>
          <a:ext cx="3035300" cy="482600"/>
        </p:xfrm>
        <a:graphic>
          <a:graphicData uri="http://schemas.openxmlformats.org/presentationml/2006/ole">
            <mc:AlternateContent xmlns:mc="http://schemas.openxmlformats.org/markup-compatibility/2006">
              <mc:Choice xmlns:v="urn:schemas-microsoft-com:vml" Requires="v">
                <p:oleObj name="Equation" r:id="rId4" imgW="69926200" imgH="11112500" progId="Equation.3">
                  <p:embed/>
                </p:oleObj>
              </mc:Choice>
              <mc:Fallback>
                <p:oleObj name="Equation" r:id="rId4" imgW="69926200" imgH="111125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5157788"/>
                        <a:ext cx="30353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0236" name="Object 5">
            <a:extLst>
              <a:ext uri="{FF2B5EF4-FFF2-40B4-BE49-F238E27FC236}">
                <a16:creationId xmlns:a16="http://schemas.microsoft.com/office/drawing/2014/main" id="{326FC12B-4318-8245-B50D-71C0860F4565}"/>
              </a:ext>
            </a:extLst>
          </p:cNvPr>
          <p:cNvGraphicFramePr>
            <a:graphicFrameLocks noChangeAspect="1"/>
          </p:cNvGraphicFramePr>
          <p:nvPr/>
        </p:nvGraphicFramePr>
        <p:xfrm>
          <a:off x="3041650" y="5640388"/>
          <a:ext cx="3048000" cy="482600"/>
        </p:xfrm>
        <a:graphic>
          <a:graphicData uri="http://schemas.openxmlformats.org/presentationml/2006/ole">
            <mc:AlternateContent xmlns:mc="http://schemas.openxmlformats.org/markup-compatibility/2006">
              <mc:Choice xmlns:v="urn:schemas-microsoft-com:vml" Requires="v">
                <p:oleObj name="Equation" r:id="rId6" imgW="70218300" imgH="11112500" progId="Equation.3">
                  <p:embed/>
                </p:oleObj>
              </mc:Choice>
              <mc:Fallback>
                <p:oleObj name="Equation" r:id="rId6" imgW="70218300" imgH="111125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1650" y="5640388"/>
                        <a:ext cx="30480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0237" name="Object 6">
            <a:extLst>
              <a:ext uri="{FF2B5EF4-FFF2-40B4-BE49-F238E27FC236}">
                <a16:creationId xmlns:a16="http://schemas.microsoft.com/office/drawing/2014/main" id="{8C98398E-DE47-AC4F-A866-07CC5B72BC12}"/>
              </a:ext>
            </a:extLst>
          </p:cNvPr>
          <p:cNvGraphicFramePr>
            <a:graphicFrameLocks noChangeAspect="1"/>
          </p:cNvGraphicFramePr>
          <p:nvPr/>
        </p:nvGraphicFramePr>
        <p:xfrm>
          <a:off x="3644900" y="6248400"/>
          <a:ext cx="1841500" cy="228600"/>
        </p:xfrm>
        <a:graphic>
          <a:graphicData uri="http://schemas.openxmlformats.org/presentationml/2006/ole">
            <mc:AlternateContent xmlns:mc="http://schemas.openxmlformats.org/markup-compatibility/2006">
              <mc:Choice xmlns:v="urn:schemas-microsoft-com:vml" Requires="v">
                <p:oleObj name="Equation" r:id="rId8" imgW="42418000" imgH="5270500" progId="Equation.3">
                  <p:embed/>
                </p:oleObj>
              </mc:Choice>
              <mc:Fallback>
                <p:oleObj name="Equation" r:id="rId8" imgW="42418000" imgH="52705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4900" y="6248400"/>
                        <a:ext cx="18415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0238" name="TextBox 10">
            <a:extLst>
              <a:ext uri="{FF2B5EF4-FFF2-40B4-BE49-F238E27FC236}">
                <a16:creationId xmlns:a16="http://schemas.microsoft.com/office/drawing/2014/main" id="{3C1A15A3-5B11-F649-83C4-74788FF66CF1}"/>
              </a:ext>
            </a:extLst>
          </p:cNvPr>
          <p:cNvSpPr txBox="1">
            <a:spLocks noChangeArrowheads="1"/>
          </p:cNvSpPr>
          <p:nvPr/>
        </p:nvSpPr>
        <p:spPr bwMode="auto">
          <a:xfrm>
            <a:off x="3136900" y="1600200"/>
            <a:ext cx="287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algn="ctr" eaLnBrk="1" hangingPunct="1"/>
            <a:r>
              <a:rPr lang="en-US" altLang="en-US"/>
              <a:t>4 documents: d</a:t>
            </a:r>
            <a:r>
              <a:rPr lang="en-US" altLang="en-US" baseline="-25000"/>
              <a:t>1</a:t>
            </a:r>
            <a:r>
              <a:rPr lang="en-US" altLang="en-US"/>
              <a:t>, d</a:t>
            </a:r>
            <a:r>
              <a:rPr lang="en-US" altLang="en-US" baseline="-25000"/>
              <a:t>2</a:t>
            </a:r>
            <a:r>
              <a:rPr lang="en-US" altLang="en-US"/>
              <a:t>, d</a:t>
            </a:r>
            <a:r>
              <a:rPr lang="en-US" altLang="en-US" baseline="-25000"/>
              <a:t>3</a:t>
            </a:r>
            <a:r>
              <a:rPr lang="en-US" altLang="en-US"/>
              <a:t>, d</a:t>
            </a:r>
            <a:r>
              <a:rPr lang="en-US" altLang="en-US" baseline="-25000"/>
              <a:t>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4">
            <a:extLst>
              <a:ext uri="{FF2B5EF4-FFF2-40B4-BE49-F238E27FC236}">
                <a16:creationId xmlns:a16="http://schemas.microsoft.com/office/drawing/2014/main" id="{0838083D-B9E9-0F4E-BCDA-C5A6AB9E3A1A}"/>
              </a:ext>
            </a:extLst>
          </p:cNvPr>
          <p:cNvSpPr>
            <a:spLocks noGrp="1"/>
          </p:cNvSpPr>
          <p:nvPr>
            <p:ph type="sldNum" sz="quarter" idx="12"/>
          </p:nvPr>
        </p:nvSpPr>
        <p:spPr bwMode="auto">
          <a:xfrm>
            <a:off x="3124200" y="6477000"/>
            <a:ext cx="2895600" cy="244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algn="ctr" eaLnBrk="1" hangingPunct="1"/>
            <a:fld id="{5B78B0E7-B891-F24F-924E-409CF64929FA}" type="slidenum">
              <a:rPr lang="en-US" altLang="en-US" sz="1200">
                <a:solidFill>
                  <a:srgbClr val="898989"/>
                </a:solidFill>
                <a:latin typeface="Calibri" panose="020F0502020204030204" pitchFamily="34" charset="0"/>
              </a:rPr>
              <a:pPr algn="ctr" eaLnBrk="1" hangingPunct="1"/>
              <a:t>31</a:t>
            </a:fld>
            <a:endParaRPr lang="en-US" altLang="en-US" sz="1200">
              <a:solidFill>
                <a:srgbClr val="898989"/>
              </a:solidFill>
              <a:latin typeface="Calibri" panose="020F0502020204030204" pitchFamily="34" charset="0"/>
            </a:endParaRPr>
          </a:p>
          <a:p>
            <a:pPr algn="ctr" eaLnBrk="1" hangingPunct="1"/>
            <a:endParaRPr lang="en-US" altLang="en-US" sz="1200">
              <a:solidFill>
                <a:srgbClr val="898989"/>
              </a:solidFill>
              <a:latin typeface="Calibri" panose="020F0502020204030204" pitchFamily="34" charset="0"/>
            </a:endParaRPr>
          </a:p>
        </p:txBody>
      </p:sp>
      <p:sp>
        <p:nvSpPr>
          <p:cNvPr id="51202" name="Rectangle 2">
            <a:extLst>
              <a:ext uri="{FF2B5EF4-FFF2-40B4-BE49-F238E27FC236}">
                <a16:creationId xmlns:a16="http://schemas.microsoft.com/office/drawing/2014/main" id="{F89E2F44-324E-3A40-A174-05208FB659CD}"/>
              </a:ext>
            </a:extLst>
          </p:cNvPr>
          <p:cNvSpPr>
            <a:spLocks noGrp="1" noChangeArrowheads="1"/>
          </p:cNvSpPr>
          <p:nvPr>
            <p:ph type="title"/>
          </p:nvPr>
        </p:nvSpPr>
        <p:spPr/>
        <p:txBody>
          <a:bodyPr/>
          <a:lstStyle/>
          <a:p>
            <a:r>
              <a:rPr lang="en-US" altLang="en-US" sz="3600"/>
              <a:t>What if the results are not in a list?</a:t>
            </a:r>
          </a:p>
        </p:txBody>
      </p:sp>
      <p:sp>
        <p:nvSpPr>
          <p:cNvPr id="51203" name="Rectangle 3">
            <a:extLst>
              <a:ext uri="{FF2B5EF4-FFF2-40B4-BE49-F238E27FC236}">
                <a16:creationId xmlns:a16="http://schemas.microsoft.com/office/drawing/2014/main" id="{8E2A8E3D-262E-1E43-9C30-EDB8ECE33082}"/>
              </a:ext>
            </a:extLst>
          </p:cNvPr>
          <p:cNvSpPr>
            <a:spLocks noGrp="1" noChangeArrowheads="1"/>
          </p:cNvSpPr>
          <p:nvPr>
            <p:ph type="body" idx="1"/>
          </p:nvPr>
        </p:nvSpPr>
        <p:spPr/>
        <p:txBody>
          <a:bodyPr/>
          <a:lstStyle/>
          <a:p>
            <a:r>
              <a:rPr lang="en-US" altLang="en-US"/>
              <a:t>Suppose there’s only one Relevant Document</a:t>
            </a:r>
          </a:p>
          <a:p>
            <a:r>
              <a:rPr lang="en-US" altLang="en-US"/>
              <a:t>Scenarios: </a:t>
            </a:r>
          </a:p>
          <a:p>
            <a:pPr lvl="1"/>
            <a:r>
              <a:rPr lang="en-US" altLang="en-US"/>
              <a:t>known-item search</a:t>
            </a:r>
          </a:p>
          <a:p>
            <a:pPr lvl="1"/>
            <a:r>
              <a:rPr lang="en-US" altLang="en-US"/>
              <a:t>navigational queries</a:t>
            </a:r>
          </a:p>
          <a:p>
            <a:pPr lvl="1"/>
            <a:r>
              <a:rPr lang="en-US" altLang="en-US"/>
              <a:t>looking for a fact</a:t>
            </a:r>
          </a:p>
          <a:p>
            <a:r>
              <a:rPr lang="en-US" altLang="en-US"/>
              <a:t>Search duration ~ Rank of the answer </a:t>
            </a:r>
          </a:p>
          <a:p>
            <a:pPr lvl="1"/>
            <a:r>
              <a:rPr lang="en-US" altLang="en-US"/>
              <a:t>measures a user’s effort</a:t>
            </a:r>
          </a:p>
          <a:p>
            <a:pPr>
              <a:buFont typeface="Wingdings" pitchFamily="2" charset="2"/>
              <a:buNone/>
            </a:pPr>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2EEE2D70-B65E-8147-BBAB-949D148F545C}"/>
              </a:ext>
            </a:extLst>
          </p:cNvPr>
          <p:cNvSpPr>
            <a:spLocks noGrp="1" noChangeArrowheads="1"/>
          </p:cNvSpPr>
          <p:nvPr>
            <p:ph type="title" idx="4294967295"/>
          </p:nvPr>
        </p:nvSpPr>
        <p:spPr/>
        <p:txBody>
          <a:bodyPr anchor="ctr"/>
          <a:lstStyle/>
          <a:p>
            <a:pPr eaLnBrk="1" hangingPunct="1"/>
            <a:r>
              <a:rPr lang="en-US" altLang="en-US">
                <a:latin typeface="Arial" panose="020B0604020202020204" pitchFamily="34" charset="0"/>
              </a:rPr>
              <a:t>Mean Reciprocal Rank</a:t>
            </a:r>
          </a:p>
        </p:txBody>
      </p:sp>
      <p:sp>
        <p:nvSpPr>
          <p:cNvPr id="53250" name="Rectangle 3">
            <a:extLst>
              <a:ext uri="{FF2B5EF4-FFF2-40B4-BE49-F238E27FC236}">
                <a16:creationId xmlns:a16="http://schemas.microsoft.com/office/drawing/2014/main" id="{AE29644A-C46E-4248-BE10-74BF3C2B2652}"/>
              </a:ext>
            </a:extLst>
          </p:cNvPr>
          <p:cNvSpPr>
            <a:spLocks noGrp="1" noChangeArrowheads="1"/>
          </p:cNvSpPr>
          <p:nvPr>
            <p:ph type="body" idx="4294967295"/>
          </p:nvPr>
        </p:nvSpPr>
        <p:spPr/>
        <p:txBody>
          <a:bodyPr/>
          <a:lstStyle/>
          <a:p>
            <a:pPr eaLnBrk="1" hangingPunct="1"/>
            <a:r>
              <a:rPr lang="en-US" altLang="en-US" sz="2600">
                <a:latin typeface="Arial" panose="020B0604020202020204" pitchFamily="34" charset="0"/>
              </a:rPr>
              <a:t>Consider rank position, K, of first relevant doc</a:t>
            </a:r>
          </a:p>
          <a:p>
            <a:pPr lvl="1" eaLnBrk="1" hangingPunct="1"/>
            <a:r>
              <a:rPr lang="en-US" altLang="en-US" sz="2200">
                <a:latin typeface="Arial" panose="020B0604020202020204" pitchFamily="34" charset="0"/>
              </a:rPr>
              <a:t>Could be – only clicked doc</a:t>
            </a:r>
          </a:p>
          <a:p>
            <a:pPr lvl="1" eaLnBrk="1" hangingPunct="1"/>
            <a:endParaRPr lang="en-US" altLang="en-US" sz="2200" baseline="-25000">
              <a:latin typeface="Arial" panose="020B0604020202020204" pitchFamily="34" charset="0"/>
            </a:endParaRPr>
          </a:p>
          <a:p>
            <a:pPr lvl="1" eaLnBrk="1" hangingPunct="1"/>
            <a:endParaRPr lang="en-US" altLang="en-US">
              <a:latin typeface="Arial" panose="020B0604020202020204" pitchFamily="34" charset="0"/>
            </a:endParaRPr>
          </a:p>
          <a:p>
            <a:pPr eaLnBrk="1" hangingPunct="1"/>
            <a:r>
              <a:rPr lang="en-US" altLang="en-US" sz="2600">
                <a:latin typeface="Arial" panose="020B0604020202020204" pitchFamily="34" charset="0"/>
              </a:rPr>
              <a:t>Reciprocal Rank score =</a:t>
            </a:r>
          </a:p>
          <a:p>
            <a:pPr eaLnBrk="1" hangingPunct="1">
              <a:buFont typeface="Wingdings" pitchFamily="2" charset="2"/>
              <a:buNone/>
            </a:pPr>
            <a:endParaRPr lang="en-US" altLang="en-US">
              <a:latin typeface="Arial" panose="020B0604020202020204" pitchFamily="34" charset="0"/>
            </a:endParaRPr>
          </a:p>
          <a:p>
            <a:pPr eaLnBrk="1" hangingPunct="1"/>
            <a:r>
              <a:rPr lang="en-US" altLang="en-US" sz="2600">
                <a:latin typeface="Arial" panose="020B0604020202020204" pitchFamily="34" charset="0"/>
              </a:rPr>
              <a:t>MRR is the mean RR across multiple queries  </a:t>
            </a:r>
            <a:r>
              <a:rPr lang="en-US" altLang="en-US">
                <a:latin typeface="Arial" panose="020B0604020202020204" pitchFamily="34" charset="0"/>
              </a:rPr>
              <a:t> </a:t>
            </a:r>
          </a:p>
        </p:txBody>
      </p:sp>
      <p:graphicFrame>
        <p:nvGraphicFramePr>
          <p:cNvPr id="53251" name="Object 5">
            <a:extLst>
              <a:ext uri="{FF2B5EF4-FFF2-40B4-BE49-F238E27FC236}">
                <a16:creationId xmlns:a16="http://schemas.microsoft.com/office/drawing/2014/main" id="{AA893103-4B6D-0B4E-A63E-55C11E3B8456}"/>
              </a:ext>
            </a:extLst>
          </p:cNvPr>
          <p:cNvGraphicFramePr>
            <a:graphicFrameLocks noChangeAspect="1"/>
          </p:cNvGraphicFramePr>
          <p:nvPr/>
        </p:nvGraphicFramePr>
        <p:xfrm>
          <a:off x="4648200" y="2901950"/>
          <a:ext cx="476250" cy="984250"/>
        </p:xfrm>
        <a:graphic>
          <a:graphicData uri="http://schemas.openxmlformats.org/presentationml/2006/ole">
            <mc:AlternateContent xmlns:mc="http://schemas.openxmlformats.org/markup-compatibility/2006">
              <mc:Choice xmlns:v="urn:schemas-microsoft-com:vml" Requires="v">
                <p:oleObj name="Equation" r:id="rId2" imgW="4394200" imgH="9067800" progId="Equation.3">
                  <p:embed/>
                </p:oleObj>
              </mc:Choice>
              <mc:Fallback>
                <p:oleObj name="Equation" r:id="rId2" imgW="4394200" imgH="9067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01950"/>
                        <a:ext cx="476250" cy="98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4">
            <a:extLst>
              <a:ext uri="{FF2B5EF4-FFF2-40B4-BE49-F238E27FC236}">
                <a16:creationId xmlns:a16="http://schemas.microsoft.com/office/drawing/2014/main" id="{7E4D3038-2D1E-E941-AA48-90D1A1D17A2B}"/>
              </a:ext>
            </a:extLst>
          </p:cNvPr>
          <p:cNvSpPr>
            <a:spLocks noGrp="1"/>
          </p:cNvSpPr>
          <p:nvPr>
            <p:ph type="title"/>
          </p:nvPr>
        </p:nvSpPr>
        <p:spPr/>
        <p:txBody>
          <a:bodyPr/>
          <a:lstStyle/>
          <a:p>
            <a:r>
              <a:rPr lang="en-US" altLang="en-US"/>
              <a:t>Human judgments are</a:t>
            </a:r>
          </a:p>
        </p:txBody>
      </p:sp>
      <p:sp>
        <p:nvSpPr>
          <p:cNvPr id="54274" name="Content Placeholder 5">
            <a:extLst>
              <a:ext uri="{FF2B5EF4-FFF2-40B4-BE49-F238E27FC236}">
                <a16:creationId xmlns:a16="http://schemas.microsoft.com/office/drawing/2014/main" id="{2D87F43D-8EFF-4E4C-9404-D6254C6907B1}"/>
              </a:ext>
            </a:extLst>
          </p:cNvPr>
          <p:cNvSpPr>
            <a:spLocks noGrp="1"/>
          </p:cNvSpPr>
          <p:nvPr>
            <p:ph idx="1"/>
          </p:nvPr>
        </p:nvSpPr>
        <p:spPr/>
        <p:txBody>
          <a:bodyPr/>
          <a:lstStyle/>
          <a:p>
            <a:r>
              <a:rPr lang="en-US" altLang="en-US" dirty="0"/>
              <a:t>Expensive</a:t>
            </a:r>
          </a:p>
          <a:p>
            <a:r>
              <a:rPr lang="en-US" altLang="en-US" dirty="0"/>
              <a:t>Inconsistent</a:t>
            </a:r>
          </a:p>
          <a:p>
            <a:pPr lvl="1"/>
            <a:r>
              <a:rPr lang="en-US" altLang="en-US" dirty="0"/>
              <a:t>Between raters</a:t>
            </a:r>
          </a:p>
          <a:p>
            <a:pPr lvl="1"/>
            <a:r>
              <a:rPr lang="en-US" altLang="en-US" dirty="0"/>
              <a:t>Over time</a:t>
            </a:r>
          </a:p>
          <a:p>
            <a:r>
              <a:rPr lang="en-US" altLang="en-US" dirty="0"/>
              <a:t>Decay in value as documents/query mix evolves</a:t>
            </a:r>
          </a:p>
          <a:p>
            <a:r>
              <a:rPr lang="en-US" altLang="en-US" dirty="0"/>
              <a:t>Not always representative of “real users”</a:t>
            </a:r>
          </a:p>
          <a:p>
            <a:pPr lvl="1"/>
            <a:r>
              <a:rPr lang="en-US" altLang="en-US" dirty="0"/>
              <a:t>Rating vis-à-vis query, don’t know underlying need</a:t>
            </a:r>
          </a:p>
          <a:p>
            <a:pPr lvl="1"/>
            <a:r>
              <a:rPr lang="en-US" altLang="en-US" dirty="0"/>
              <a:t>May not understand meaning of terms, etc.</a:t>
            </a:r>
          </a:p>
          <a:p>
            <a:r>
              <a:rPr lang="en-US" altLang="en-US" dirty="0"/>
              <a:t>So – what alternatives do we have?</a:t>
            </a:r>
          </a:p>
        </p:txBody>
      </p:sp>
      <p:sp>
        <p:nvSpPr>
          <p:cNvPr id="54275" name="Slide Number Placeholder 3">
            <a:extLst>
              <a:ext uri="{FF2B5EF4-FFF2-40B4-BE49-F238E27FC236}">
                <a16:creationId xmlns:a16="http://schemas.microsoft.com/office/drawing/2014/main" id="{F2E77240-81EC-7348-B4C2-308C005CF77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E07350A1-5E8A-BA42-99F7-9F91A0748B98}" type="slidenum">
              <a:rPr lang="en-US" altLang="en-US" sz="1200">
                <a:solidFill>
                  <a:srgbClr val="898989"/>
                </a:solidFill>
                <a:latin typeface="Calibri" panose="020F0502020204030204" pitchFamily="34" charset="0"/>
              </a:rPr>
              <a:pPr eaLnBrk="1" hangingPunct="1"/>
              <a:t>33</a:t>
            </a:fld>
            <a:endParaRPr lang="en-US" altLang="en-US" sz="1200">
              <a:solidFill>
                <a:srgbClr val="898989"/>
              </a:solidFill>
              <a:latin typeface="Calibri" panose="020F0502020204030204" pitchFamily="34" charset="0"/>
            </a:endParaRPr>
          </a:p>
          <a:p>
            <a:pPr eaLnBrk="1" hangingPunct="1"/>
            <a:endParaRPr lang="en-US" altLang="en-US" sz="1200">
              <a:solidFill>
                <a:srgbClr val="898989"/>
              </a:solidFill>
              <a:latin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C9BE3E-AEB5-254D-AC32-7B2AC148F0B8}"/>
              </a:ext>
            </a:extLst>
          </p:cNvPr>
          <p:cNvSpPr>
            <a:spLocks noGrp="1"/>
          </p:cNvSpPr>
          <p:nvPr>
            <p:ph type="title"/>
          </p:nvPr>
        </p:nvSpPr>
        <p:spPr/>
        <p:txBody>
          <a:bodyPr/>
          <a:lstStyle/>
          <a:p>
            <a:pPr>
              <a:defRPr/>
            </a:pPr>
            <a:r>
              <a:rPr lang="en-US" dirty="0">
                <a:ea typeface="ＭＳ Ｐゴシック" pitchFamily="-65" charset="-128"/>
                <a:cs typeface="ＭＳ Ｐゴシック" pitchFamily="-65" charset="-128"/>
              </a:rPr>
              <a:t>Using user Clicks</a:t>
            </a:r>
          </a:p>
        </p:txBody>
      </p:sp>
      <p:sp>
        <p:nvSpPr>
          <p:cNvPr id="55298" name="Text Placeholder 5">
            <a:extLst>
              <a:ext uri="{FF2B5EF4-FFF2-40B4-BE49-F238E27FC236}">
                <a16:creationId xmlns:a16="http://schemas.microsoft.com/office/drawing/2014/main" id="{15FE816C-2ACF-294C-AE37-9C7716039940}"/>
              </a:ext>
            </a:extLst>
          </p:cNvPr>
          <p:cNvSpPr>
            <a:spLocks noGrp="1"/>
          </p:cNvSpPr>
          <p:nvPr>
            <p:ph type="body" idx="1"/>
          </p:nvPr>
        </p:nvSpPr>
        <p:spPr/>
        <p:txBody>
          <a:bodyPr/>
          <a:lstStyle/>
          <a:p>
            <a:endParaRPr lang="en-US" altLang="en-US">
              <a:solidFill>
                <a:srgbClr val="898989"/>
              </a:solidFill>
            </a:endParaRPr>
          </a:p>
        </p:txBody>
      </p:sp>
      <p:sp>
        <p:nvSpPr>
          <p:cNvPr id="55299" name="Slide Number Placeholder 3">
            <a:extLst>
              <a:ext uri="{FF2B5EF4-FFF2-40B4-BE49-F238E27FC236}">
                <a16:creationId xmlns:a16="http://schemas.microsoft.com/office/drawing/2014/main" id="{A96BD661-B80A-274A-A34B-E16C2B3D358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1910B877-E390-CF4E-9A4F-D8FA4E956E33}" type="slidenum">
              <a:rPr lang="en-US" altLang="en-US" sz="1200">
                <a:solidFill>
                  <a:srgbClr val="898989"/>
                </a:solidFill>
                <a:latin typeface="Calibri" panose="020F0502020204030204" pitchFamily="34" charset="0"/>
              </a:rPr>
              <a:pPr eaLnBrk="1" hangingPunct="1"/>
              <a:t>34</a:t>
            </a:fld>
            <a:endParaRPr lang="en-US" altLang="en-US" sz="1200">
              <a:solidFill>
                <a:srgbClr val="898989"/>
              </a:solidFill>
              <a:latin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238" y="2670175"/>
            <a:ext cx="2647950" cy="413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ea typeface="+mj-ea"/>
                <a:cs typeface="+mj-cs"/>
              </a:rPr>
              <a:t>User Behavior</a:t>
            </a:r>
          </a:p>
        </p:txBody>
      </p:sp>
      <p:sp>
        <p:nvSpPr>
          <p:cNvPr id="3" name="Content Placeholder 2"/>
          <p:cNvSpPr>
            <a:spLocks noGrp="1"/>
          </p:cNvSpPr>
          <p:nvPr>
            <p:ph idx="1"/>
          </p:nvPr>
        </p:nvSpPr>
        <p:spPr/>
        <p:txBody>
          <a:bodyPr/>
          <a:lstStyle/>
          <a:p>
            <a:pPr eaLnBrk="1" hangingPunct="1"/>
            <a:r>
              <a:rPr lang="en-US" dirty="0">
                <a:latin typeface="Corbel" charset="0"/>
              </a:rPr>
              <a:t>Search Results for “</a:t>
            </a:r>
            <a:r>
              <a:rPr lang="en-US" altLang="ja-JP" dirty="0">
                <a:latin typeface="Corbel" charset="0"/>
              </a:rPr>
              <a:t>CIKM” (in 2009!)</a:t>
            </a:r>
            <a:endParaRPr lang="en-US" dirty="0">
              <a:latin typeface="Corbel" charset="0"/>
            </a:endParaRPr>
          </a:p>
        </p:txBody>
      </p:sp>
      <p:pic>
        <p:nvPicPr>
          <p:cNvPr id="317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438400"/>
            <a:ext cx="5257800" cy="3913188"/>
          </a:xfrm>
          <a:prstGeom prst="rect">
            <a:avLst/>
          </a:prstGeom>
          <a:noFill/>
          <a:ln w="63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1749" name="Slide Number Placeholder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6081AC-037C-714E-865F-AE7F511E0911}" type="slidenum">
              <a:rPr lang="en-US" sz="1200">
                <a:solidFill>
                  <a:srgbClr val="3F3F3F"/>
                </a:solidFill>
                <a:latin typeface="Corbel" charset="0"/>
              </a:rPr>
              <a:pPr eaLnBrk="1" hangingPunct="1"/>
              <a:t>35</a:t>
            </a:fld>
            <a:endParaRPr lang="en-US" sz="1200">
              <a:solidFill>
                <a:srgbClr val="3F3F3F"/>
              </a:solidFill>
              <a:latin typeface="Corbel" charset="0"/>
            </a:endParaRPr>
          </a:p>
        </p:txBody>
      </p:sp>
      <p:sp>
        <p:nvSpPr>
          <p:cNvPr id="31750" name="TextBox 11"/>
          <p:cNvSpPr txBox="1">
            <a:spLocks noChangeArrowheads="1"/>
          </p:cNvSpPr>
          <p:nvPr/>
        </p:nvSpPr>
        <p:spPr bwMode="auto">
          <a:xfrm>
            <a:off x="6324600" y="2405063"/>
            <a:ext cx="23622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7030A0"/>
                </a:solidFill>
                <a:latin typeface="Corbel" charset="0"/>
              </a:rPr>
              <a:t># of clicks received</a:t>
            </a:r>
          </a:p>
        </p:txBody>
      </p:sp>
      <p:sp>
        <p:nvSpPr>
          <p:cNvPr id="37" name="Oval 36"/>
          <p:cNvSpPr/>
          <p:nvPr/>
        </p:nvSpPr>
        <p:spPr>
          <a:xfrm>
            <a:off x="8293100" y="5303838"/>
            <a:ext cx="360363" cy="304800"/>
          </a:xfrm>
          <a:prstGeom prst="ellipse">
            <a:avLst/>
          </a:prstGeom>
          <a:noFill/>
          <a:ln w="254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TextBox 10">
            <a:extLst>
              <a:ext uri="{FF2B5EF4-FFF2-40B4-BE49-F238E27FC236}">
                <a16:creationId xmlns:a16="http://schemas.microsoft.com/office/drawing/2014/main" id="{6C1D70D0-3D9A-554F-9F6B-FCFA0202D529}"/>
              </a:ext>
            </a:extLst>
          </p:cNvPr>
          <p:cNvSpPr txBox="1"/>
          <p:nvPr/>
        </p:nvSpPr>
        <p:spPr>
          <a:xfrm>
            <a:off x="3733800" y="355937"/>
            <a:ext cx="5105400" cy="1015663"/>
          </a:xfrm>
          <a:prstGeom prst="rect">
            <a:avLst/>
          </a:prstGeom>
          <a:noFill/>
        </p:spPr>
        <p:txBody>
          <a:bodyPr wrap="square">
            <a:spAutoFit/>
          </a:bodyPr>
          <a:lstStyle/>
          <a:p>
            <a:pPr>
              <a:defRPr/>
            </a:pPr>
            <a:r>
              <a:rPr lang="en-US" sz="2000" dirty="0">
                <a:solidFill>
                  <a:schemeClr val="accent6"/>
                </a:solidFill>
                <a:latin typeface="+mn-lt"/>
              </a:rPr>
              <a:t>Taken with slight adaptation from Fan </a:t>
            </a:r>
            <a:r>
              <a:rPr lang="en-US" sz="2000" dirty="0" err="1">
                <a:solidFill>
                  <a:schemeClr val="accent6"/>
                </a:solidFill>
                <a:latin typeface="+mn-lt"/>
              </a:rPr>
              <a:t>Guo</a:t>
            </a:r>
            <a:r>
              <a:rPr lang="en-US" sz="2000" dirty="0">
                <a:solidFill>
                  <a:schemeClr val="accent6"/>
                </a:solidFill>
                <a:latin typeface="+mn-lt"/>
              </a:rPr>
              <a:t> and Chao Liu’s 2009/2010 CIKM tutorial: Statistical Models for Web Search: Click Log Analysis</a:t>
            </a:r>
          </a:p>
        </p:txBody>
      </p:sp>
    </p:spTree>
    <p:extLst>
      <p:ext uri="{BB962C8B-B14F-4D97-AF65-F5344CB8AC3E}">
        <p14:creationId xmlns:p14="http://schemas.microsoft.com/office/powerpoint/2010/main" val="40507021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3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3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238" y="2670175"/>
            <a:ext cx="2647950" cy="413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ea typeface="+mj-ea"/>
                <a:cs typeface="+mj-cs"/>
              </a:rPr>
              <a:t>User  Behavior</a:t>
            </a:r>
          </a:p>
        </p:txBody>
      </p:sp>
      <p:sp>
        <p:nvSpPr>
          <p:cNvPr id="3" name="Content Placeholder 2"/>
          <p:cNvSpPr>
            <a:spLocks noGrp="1"/>
          </p:cNvSpPr>
          <p:nvPr>
            <p:ph idx="1"/>
          </p:nvPr>
        </p:nvSpPr>
        <p:spPr/>
        <p:txBody>
          <a:bodyPr/>
          <a:lstStyle/>
          <a:p>
            <a:pPr eaLnBrk="1" hangingPunct="1"/>
            <a:r>
              <a:rPr lang="en-US">
                <a:latin typeface="Corbel" charset="0"/>
              </a:rPr>
              <a:t>Adapt ranking to user clicks?</a:t>
            </a:r>
          </a:p>
        </p:txBody>
      </p:sp>
      <p:pic>
        <p:nvPicPr>
          <p:cNvPr id="317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438400"/>
            <a:ext cx="5257800" cy="3913188"/>
          </a:xfrm>
          <a:prstGeom prst="rect">
            <a:avLst/>
          </a:prstGeom>
          <a:noFill/>
          <a:ln w="63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1749" name="Slide Number Placeholder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6081AC-037C-714E-865F-AE7F511E0911}" type="slidenum">
              <a:rPr lang="en-US" sz="1200">
                <a:solidFill>
                  <a:srgbClr val="3F3F3F"/>
                </a:solidFill>
                <a:latin typeface="Corbel" charset="0"/>
              </a:rPr>
              <a:pPr eaLnBrk="1" hangingPunct="1"/>
              <a:t>36</a:t>
            </a:fld>
            <a:endParaRPr lang="en-US" sz="1200">
              <a:solidFill>
                <a:srgbClr val="3F3F3F"/>
              </a:solidFill>
              <a:latin typeface="Corbel" charset="0"/>
            </a:endParaRPr>
          </a:p>
        </p:txBody>
      </p:sp>
      <p:sp>
        <p:nvSpPr>
          <p:cNvPr id="31750" name="TextBox 11"/>
          <p:cNvSpPr txBox="1">
            <a:spLocks noChangeArrowheads="1"/>
          </p:cNvSpPr>
          <p:nvPr/>
        </p:nvSpPr>
        <p:spPr bwMode="auto">
          <a:xfrm>
            <a:off x="6324600" y="2405063"/>
            <a:ext cx="23622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7030A0"/>
                </a:solidFill>
                <a:latin typeface="Corbel" charset="0"/>
              </a:rPr>
              <a:t># of clicks received</a:t>
            </a:r>
          </a:p>
        </p:txBody>
      </p:sp>
      <p:sp>
        <p:nvSpPr>
          <p:cNvPr id="10" name="Rounded Rectangle 9"/>
          <p:cNvSpPr/>
          <p:nvPr/>
        </p:nvSpPr>
        <p:spPr>
          <a:xfrm>
            <a:off x="2209800" y="5105400"/>
            <a:ext cx="3886200" cy="60960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 name="Freeform 35"/>
          <p:cNvSpPr/>
          <p:nvPr/>
        </p:nvSpPr>
        <p:spPr>
          <a:xfrm>
            <a:off x="1930400" y="2601913"/>
            <a:ext cx="342900" cy="2503487"/>
          </a:xfrm>
          <a:custGeom>
            <a:avLst/>
            <a:gdLst>
              <a:gd name="connsiteX0" fmla="*/ 315157 w 341790"/>
              <a:gd name="connsiteY0" fmla="*/ 2503503 h 2503503"/>
              <a:gd name="connsiteX1" fmla="*/ 4439 w 341790"/>
              <a:gd name="connsiteY1" fmla="*/ 1171853 h 2503503"/>
              <a:gd name="connsiteX2" fmla="*/ 341790 w 341790"/>
              <a:gd name="connsiteY2" fmla="*/ 0 h 2503503"/>
            </a:gdLst>
            <a:ahLst/>
            <a:cxnLst>
              <a:cxn ang="0">
                <a:pos x="connsiteX0" y="connsiteY0"/>
              </a:cxn>
              <a:cxn ang="0">
                <a:pos x="connsiteX1" y="connsiteY1"/>
              </a:cxn>
              <a:cxn ang="0">
                <a:pos x="connsiteX2" y="connsiteY2"/>
              </a:cxn>
            </a:cxnLst>
            <a:rect l="l" t="t" r="r" b="b"/>
            <a:pathLst>
              <a:path w="341790" h="2503503">
                <a:moveTo>
                  <a:pt x="315157" y="2503503"/>
                </a:moveTo>
                <a:cubicBezTo>
                  <a:pt x="157578" y="2046303"/>
                  <a:pt x="0" y="1589103"/>
                  <a:pt x="4439" y="1171853"/>
                </a:cubicBezTo>
                <a:cubicBezTo>
                  <a:pt x="8878" y="754603"/>
                  <a:pt x="175334" y="377301"/>
                  <a:pt x="341790" y="0"/>
                </a:cubicBezTo>
              </a:path>
            </a:pathLst>
          </a:custGeom>
          <a:ln w="22225">
            <a:solidFill>
              <a:srgbClr val="7030A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7" name="Oval 36"/>
          <p:cNvSpPr/>
          <p:nvPr/>
        </p:nvSpPr>
        <p:spPr>
          <a:xfrm>
            <a:off x="8293100" y="5303838"/>
            <a:ext cx="360363" cy="304800"/>
          </a:xfrm>
          <a:prstGeom prst="ellipse">
            <a:avLst/>
          </a:prstGeom>
          <a:noFill/>
          <a:ln w="254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0944048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3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3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37"/>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par>
                          <p:cTn id="20" fill="hold" nodeType="afterGroup">
                            <p:stCondLst>
                              <p:cond delay="1500"/>
                            </p:stCondLst>
                            <p:childTnLst>
                              <p:par>
                                <p:cTn id="21" presetID="2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238" y="2344737"/>
            <a:ext cx="2647950" cy="413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ea typeface="+mj-ea"/>
                <a:cs typeface="+mj-cs"/>
              </a:rPr>
              <a:t>What do clicks tell us?</a:t>
            </a:r>
          </a:p>
        </p:txBody>
      </p:sp>
      <p:sp>
        <p:nvSpPr>
          <p:cNvPr id="33795" name="Content Placeholder 2"/>
          <p:cNvSpPr>
            <a:spLocks noGrp="1"/>
          </p:cNvSpPr>
          <p:nvPr>
            <p:ph idx="1"/>
          </p:nvPr>
        </p:nvSpPr>
        <p:spPr>
          <a:xfrm>
            <a:off x="457200" y="1600200"/>
            <a:ext cx="8229600" cy="4953000"/>
          </a:xfrm>
        </p:spPr>
        <p:txBody>
          <a:bodyPr/>
          <a:lstStyle/>
          <a:p>
            <a:pPr eaLnBrk="1" hangingPunct="1"/>
            <a:r>
              <a:rPr lang="en-US" dirty="0">
                <a:latin typeface="Corbel" charset="0"/>
              </a:rPr>
              <a:t>Tools needed for non-trivial cases</a:t>
            </a:r>
          </a:p>
        </p:txBody>
      </p:sp>
      <p:pic>
        <p:nvPicPr>
          <p:cNvPr id="3379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112962"/>
            <a:ext cx="5257800" cy="3913188"/>
          </a:xfrm>
          <a:prstGeom prst="rect">
            <a:avLst/>
          </a:prstGeom>
          <a:noFill/>
          <a:ln w="63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3797" name="Slide Number Placeholder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002D9E-4A04-DF41-B5DC-D029037E4598}" type="slidenum">
              <a:rPr lang="en-US" sz="1200">
                <a:solidFill>
                  <a:srgbClr val="3F3F3F"/>
                </a:solidFill>
                <a:latin typeface="Corbel" charset="0"/>
              </a:rPr>
              <a:pPr eaLnBrk="1" hangingPunct="1"/>
              <a:t>37</a:t>
            </a:fld>
            <a:endParaRPr lang="en-US" sz="1200">
              <a:solidFill>
                <a:srgbClr val="3F3F3F"/>
              </a:solidFill>
              <a:latin typeface="Corbel" charset="0"/>
            </a:endParaRPr>
          </a:p>
        </p:txBody>
      </p:sp>
      <p:sp>
        <p:nvSpPr>
          <p:cNvPr id="33798" name="TextBox 11"/>
          <p:cNvSpPr txBox="1">
            <a:spLocks noChangeArrowheads="1"/>
          </p:cNvSpPr>
          <p:nvPr/>
        </p:nvSpPr>
        <p:spPr bwMode="auto">
          <a:xfrm>
            <a:off x="6324600" y="2079625"/>
            <a:ext cx="23622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7030A0"/>
                </a:solidFill>
                <a:latin typeface="Corbel" charset="0"/>
              </a:rPr>
              <a:t># of clicks received</a:t>
            </a:r>
          </a:p>
        </p:txBody>
      </p:sp>
      <p:sp>
        <p:nvSpPr>
          <p:cNvPr id="10" name="Rounded Rectangle 9"/>
          <p:cNvSpPr/>
          <p:nvPr/>
        </p:nvSpPr>
        <p:spPr>
          <a:xfrm>
            <a:off x="2209800" y="4800600"/>
            <a:ext cx="3886200" cy="60960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 name="Freeform 35"/>
          <p:cNvSpPr/>
          <p:nvPr/>
        </p:nvSpPr>
        <p:spPr>
          <a:xfrm>
            <a:off x="1930400" y="2601913"/>
            <a:ext cx="342900" cy="2503487"/>
          </a:xfrm>
          <a:custGeom>
            <a:avLst/>
            <a:gdLst>
              <a:gd name="connsiteX0" fmla="*/ 315157 w 341790"/>
              <a:gd name="connsiteY0" fmla="*/ 2503503 h 2503503"/>
              <a:gd name="connsiteX1" fmla="*/ 4439 w 341790"/>
              <a:gd name="connsiteY1" fmla="*/ 1171853 h 2503503"/>
              <a:gd name="connsiteX2" fmla="*/ 341790 w 341790"/>
              <a:gd name="connsiteY2" fmla="*/ 0 h 2503503"/>
            </a:gdLst>
            <a:ahLst/>
            <a:cxnLst>
              <a:cxn ang="0">
                <a:pos x="connsiteX0" y="connsiteY0"/>
              </a:cxn>
              <a:cxn ang="0">
                <a:pos x="connsiteX1" y="connsiteY1"/>
              </a:cxn>
              <a:cxn ang="0">
                <a:pos x="connsiteX2" y="connsiteY2"/>
              </a:cxn>
            </a:cxnLst>
            <a:rect l="l" t="t" r="r" b="b"/>
            <a:pathLst>
              <a:path w="341790" h="2503503">
                <a:moveTo>
                  <a:pt x="315157" y="2503503"/>
                </a:moveTo>
                <a:cubicBezTo>
                  <a:pt x="157578" y="2046303"/>
                  <a:pt x="0" y="1589103"/>
                  <a:pt x="4439" y="1171853"/>
                </a:cubicBezTo>
                <a:cubicBezTo>
                  <a:pt x="8878" y="754603"/>
                  <a:pt x="175334" y="377301"/>
                  <a:pt x="341790" y="0"/>
                </a:cubicBezTo>
              </a:path>
            </a:pathLst>
          </a:custGeom>
          <a:ln w="22225">
            <a:solidFill>
              <a:srgbClr val="7030A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886200"/>
            <a:ext cx="419100"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4">
            <a:extLst>
              <a:ext uri="{FF2B5EF4-FFF2-40B4-BE49-F238E27FC236}">
                <a16:creationId xmlns:a16="http://schemas.microsoft.com/office/drawing/2014/main" id="{8DB5F0BF-2C21-B34B-981B-60F52D66E938}"/>
              </a:ext>
            </a:extLst>
          </p:cNvPr>
          <p:cNvSpPr txBox="1">
            <a:spLocks noChangeArrowheads="1"/>
          </p:cNvSpPr>
          <p:nvPr/>
        </p:nvSpPr>
        <p:spPr bwMode="auto">
          <a:xfrm>
            <a:off x="381000" y="6172200"/>
            <a:ext cx="57508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sz="2000" dirty="0">
                <a:solidFill>
                  <a:schemeClr val="accent5"/>
                </a:solidFill>
                <a:latin typeface="+mn-lt"/>
              </a:rPr>
              <a:t>Strong position bias, so absolute click rates unreliable</a:t>
            </a:r>
          </a:p>
        </p:txBody>
      </p:sp>
    </p:spTree>
    <p:extLst>
      <p:ext uri="{BB962C8B-B14F-4D97-AF65-F5344CB8AC3E}">
        <p14:creationId xmlns:p14="http://schemas.microsoft.com/office/powerpoint/2010/main" val="13488502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ea typeface="+mj-ea"/>
                <a:cs typeface="+mj-cs"/>
              </a:rPr>
              <a:t>Eye-tracking User Study</a:t>
            </a:r>
          </a:p>
        </p:txBody>
      </p:sp>
      <p:pic>
        <p:nvPicPr>
          <p:cNvPr id="10" name="Content Placeholder 9" descr="2.BMP"/>
          <p:cNvPicPr>
            <a:picLocks noGrp="1" noChangeAspect="1"/>
          </p:cNvPicPr>
          <p:nvPr>
            <p:ph idx="1"/>
          </p:nvPr>
        </p:nvPicPr>
        <p:blipFill>
          <a:blip r:embed="rId3"/>
          <a:stretch>
            <a:fillRect/>
          </a:stretch>
        </p:blipFill>
        <p:spPr>
          <a:xfrm>
            <a:off x="457200" y="3962400"/>
            <a:ext cx="3124200" cy="2057400"/>
          </a:xfrm>
          <a:ln>
            <a:solidFill>
              <a:schemeClr val="accent1">
                <a:shade val="50000"/>
              </a:schemeClr>
            </a:solidFill>
          </a:ln>
        </p:spPr>
      </p:pic>
      <p:sp>
        <p:nvSpPr>
          <p:cNvPr id="41987"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070DD8-BE1C-0C4F-91CF-766AB6A718F2}" type="slidenum">
              <a:rPr lang="en-US" sz="1200">
                <a:solidFill>
                  <a:srgbClr val="3F3F3F"/>
                </a:solidFill>
                <a:latin typeface="Corbel" charset="0"/>
              </a:rPr>
              <a:pPr eaLnBrk="1" hangingPunct="1"/>
              <a:t>38</a:t>
            </a:fld>
            <a:endParaRPr lang="en-US" sz="1200">
              <a:solidFill>
                <a:srgbClr val="3F3F3F"/>
              </a:solidFill>
              <a:latin typeface="Corbel" charset="0"/>
            </a:endParaRPr>
          </a:p>
        </p:txBody>
      </p:sp>
      <p:pic>
        <p:nvPicPr>
          <p:cNvPr id="9728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3124200" cy="208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Picture 3"/>
          <p:cNvPicPr>
            <a:picLocks noChangeAspect="1" noChangeArrowheads="1"/>
          </p:cNvPicPr>
          <p:nvPr/>
        </p:nvPicPr>
        <p:blipFill>
          <a:blip r:embed="rId5"/>
          <a:srcRect/>
          <a:stretch>
            <a:fillRect/>
          </a:stretch>
        </p:blipFill>
        <p:spPr bwMode="auto">
          <a:xfrm>
            <a:off x="4343400" y="1600200"/>
            <a:ext cx="4495800" cy="4464050"/>
          </a:xfrm>
          <a:prstGeom prst="rect">
            <a:avLst/>
          </a:prstGeom>
          <a:ln>
            <a:solidFill>
              <a:schemeClr val="accent1">
                <a:shade val="50000"/>
              </a:schemeClr>
            </a:solidFill>
          </a:ln>
        </p:spPr>
      </p:pic>
      <p:pic>
        <p:nvPicPr>
          <p:cNvPr id="2" name="Picture 1"/>
          <p:cNvPicPr>
            <a:picLocks noChangeAspect="1"/>
          </p:cNvPicPr>
          <p:nvPr/>
        </p:nvPicPr>
        <p:blipFill>
          <a:blip r:embed="rId6"/>
          <a:stretch>
            <a:fillRect/>
          </a:stretch>
        </p:blipFill>
        <p:spPr>
          <a:xfrm>
            <a:off x="0" y="1600200"/>
            <a:ext cx="4267200" cy="2133600"/>
          </a:xfrm>
          <a:prstGeom prst="rect">
            <a:avLst/>
          </a:prstGeom>
        </p:spPr>
      </p:pic>
    </p:spTree>
    <p:extLst>
      <p:ext uri="{BB962C8B-B14F-4D97-AF65-F5344CB8AC3E}">
        <p14:creationId xmlns:p14="http://schemas.microsoft.com/office/powerpoint/2010/main" val="85101776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7281"/>
                                        </p:tgtEl>
                                        <p:attrNameLst>
                                          <p:attrName>style.visibility</p:attrName>
                                        </p:attrNameLst>
                                      </p:cBhvr>
                                      <p:to>
                                        <p:strVal val="visible"/>
                                      </p:to>
                                    </p:set>
                                    <p:animEffect transition="in" filter="fade">
                                      <p:cBhvr>
                                        <p:cTn id="7" dur="1000"/>
                                        <p:tgtEl>
                                          <p:spTgt spid="97281"/>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wipe(left)">
                                      <p:cBhvr>
                                        <p:cTn id="15" dur="10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00" y="1752600"/>
            <a:ext cx="3657600" cy="4191000"/>
          </a:xfrm>
        </p:spPr>
        <p:txBody>
          <a:bodyPr/>
          <a:lstStyle/>
          <a:p>
            <a:pPr eaLnBrk="1" hangingPunct="1">
              <a:lnSpc>
                <a:spcPct val="90000"/>
              </a:lnSpc>
            </a:pPr>
            <a:r>
              <a:rPr lang="en-US" sz="2400" dirty="0">
                <a:latin typeface="Corbel" charset="0"/>
              </a:rPr>
              <a:t>Higher positions receive more </a:t>
            </a:r>
            <a:r>
              <a:rPr lang="en-US" sz="2400" dirty="0">
                <a:solidFill>
                  <a:srgbClr val="0070C0"/>
                </a:solidFill>
                <a:latin typeface="Corbel" charset="0"/>
              </a:rPr>
              <a:t>user attention (eye fixation) </a:t>
            </a:r>
            <a:r>
              <a:rPr lang="en-US" sz="2400" dirty="0">
                <a:latin typeface="Corbel" charset="0"/>
              </a:rPr>
              <a:t>and</a:t>
            </a:r>
            <a:r>
              <a:rPr lang="en-US" sz="2400" dirty="0">
                <a:solidFill>
                  <a:srgbClr val="FF0000"/>
                </a:solidFill>
                <a:latin typeface="Corbel" charset="0"/>
              </a:rPr>
              <a:t> clicks </a:t>
            </a:r>
            <a:r>
              <a:rPr lang="en-US" sz="2400" dirty="0">
                <a:latin typeface="Corbel" charset="0"/>
              </a:rPr>
              <a:t>than lower positions.</a:t>
            </a:r>
          </a:p>
          <a:p>
            <a:pPr eaLnBrk="1" hangingPunct="1">
              <a:lnSpc>
                <a:spcPct val="90000"/>
              </a:lnSpc>
            </a:pPr>
            <a:endParaRPr lang="en-US" sz="2400" dirty="0">
              <a:latin typeface="Corbel" charset="0"/>
            </a:endParaRPr>
          </a:p>
          <a:p>
            <a:pPr eaLnBrk="1" hangingPunct="1">
              <a:lnSpc>
                <a:spcPct val="90000"/>
              </a:lnSpc>
            </a:pPr>
            <a:r>
              <a:rPr lang="en-US" sz="2400" dirty="0">
                <a:latin typeface="Corbel" charset="0"/>
              </a:rPr>
              <a:t>This is true even in the extreme setting where the order of positions is </a:t>
            </a:r>
            <a:r>
              <a:rPr lang="en-US" sz="2400" dirty="0">
                <a:solidFill>
                  <a:srgbClr val="7030A0"/>
                </a:solidFill>
                <a:latin typeface="Corbel" charset="0"/>
              </a:rPr>
              <a:t>reversed</a:t>
            </a:r>
            <a:r>
              <a:rPr lang="en-US" sz="2400" dirty="0">
                <a:latin typeface="Corbel" charset="0"/>
              </a:rPr>
              <a:t>.</a:t>
            </a:r>
          </a:p>
          <a:p>
            <a:pPr eaLnBrk="1" hangingPunct="1">
              <a:lnSpc>
                <a:spcPct val="90000"/>
              </a:lnSpc>
            </a:pPr>
            <a:endParaRPr lang="en-US" sz="2400" dirty="0">
              <a:latin typeface="Corbel" charset="0"/>
            </a:endParaRPr>
          </a:p>
          <a:p>
            <a:pPr eaLnBrk="1" hangingPunct="1">
              <a:lnSpc>
                <a:spcPct val="90000"/>
              </a:lnSpc>
            </a:pPr>
            <a:r>
              <a:rPr lang="en-US" altLang="ja-JP" sz="2400" dirty="0">
                <a:latin typeface="Corbel" charset="0"/>
              </a:rPr>
              <a:t>“Clicks are informative but biased”.</a:t>
            </a:r>
            <a:endParaRPr lang="en-US" sz="2400" dirty="0">
              <a:latin typeface="Corbel" charset="0"/>
            </a:endParaRPr>
          </a:p>
        </p:txBody>
      </p:sp>
      <p:sp>
        <p:nvSpPr>
          <p:cNvPr id="44034"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15DAB4-5DBA-6248-8255-581A6E25BD89}" type="slidenum">
              <a:rPr lang="en-US" sz="1200">
                <a:solidFill>
                  <a:srgbClr val="3F3F3F"/>
                </a:solidFill>
                <a:latin typeface="Corbel" charset="0"/>
              </a:rPr>
              <a:pPr eaLnBrk="1" hangingPunct="1"/>
              <a:t>39</a:t>
            </a:fld>
            <a:endParaRPr lang="en-US" sz="1200" dirty="0">
              <a:solidFill>
                <a:srgbClr val="3F3F3F"/>
              </a:solidFill>
              <a:latin typeface="Corbel" charset="0"/>
            </a:endParaRPr>
          </a:p>
        </p:txBody>
      </p:sp>
      <p:sp>
        <p:nvSpPr>
          <p:cNvPr id="33" name="TextBox 12"/>
          <p:cNvSpPr txBox="1">
            <a:spLocks noChangeArrowheads="1"/>
          </p:cNvSpPr>
          <p:nvPr/>
        </p:nvSpPr>
        <p:spPr bwMode="auto">
          <a:xfrm>
            <a:off x="6705600" y="6046787"/>
            <a:ext cx="20574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a:latin typeface="Corbel" charset="0"/>
              </a:rPr>
              <a:t>[Joachims+07]</a:t>
            </a:r>
          </a:p>
        </p:txBody>
      </p:sp>
      <p:sp>
        <p:nvSpPr>
          <p:cNvPr id="74"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ea typeface="+mj-ea"/>
                <a:cs typeface="+mj-cs"/>
              </a:rPr>
              <a:t>Click Position-bias</a:t>
            </a:r>
          </a:p>
        </p:txBody>
      </p:sp>
      <p:grpSp>
        <p:nvGrpSpPr>
          <p:cNvPr id="2" name="Group 79"/>
          <p:cNvGrpSpPr>
            <a:grpSpLocks/>
          </p:cNvGrpSpPr>
          <p:nvPr/>
        </p:nvGrpSpPr>
        <p:grpSpPr bwMode="auto">
          <a:xfrm>
            <a:off x="685800" y="1295400"/>
            <a:ext cx="3657600" cy="2720975"/>
            <a:chOff x="685800" y="1295401"/>
            <a:chExt cx="3657600" cy="2721707"/>
          </a:xfrm>
        </p:grpSpPr>
        <p:grpSp>
          <p:nvGrpSpPr>
            <p:cNvPr id="44063" name="Group 77"/>
            <p:cNvGrpSpPr>
              <a:grpSpLocks/>
            </p:cNvGrpSpPr>
            <p:nvPr/>
          </p:nvGrpSpPr>
          <p:grpSpPr bwMode="auto">
            <a:xfrm>
              <a:off x="685800" y="1752600"/>
              <a:ext cx="3657600" cy="2264508"/>
              <a:chOff x="685800" y="1752600"/>
              <a:chExt cx="3657600" cy="2264508"/>
            </a:xfrm>
          </p:grpSpPr>
          <p:pic>
            <p:nvPicPr>
              <p:cNvPr id="440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01" y="1871785"/>
                <a:ext cx="3261727" cy="1818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66" name="TextBox 11"/>
              <p:cNvSpPr txBox="1">
                <a:spLocks noChangeArrowheads="1"/>
              </p:cNvSpPr>
              <p:nvPr/>
            </p:nvSpPr>
            <p:spPr bwMode="auto">
              <a:xfrm>
                <a:off x="1754945" y="3659554"/>
                <a:ext cx="191320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b="1">
                    <a:latin typeface="Calibri" charset="0"/>
                  </a:rPr>
                  <a:t>Normal Position</a:t>
                </a:r>
              </a:p>
            </p:txBody>
          </p:sp>
          <p:sp>
            <p:nvSpPr>
              <p:cNvPr id="14" name="Rectangle 13"/>
              <p:cNvSpPr/>
              <p:nvPr/>
            </p:nvSpPr>
            <p:spPr>
              <a:xfrm>
                <a:off x="685800" y="1752724"/>
                <a:ext cx="3657600" cy="2264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44068" name="Group 85"/>
              <p:cNvGrpSpPr>
                <a:grpSpLocks/>
              </p:cNvGrpSpPr>
              <p:nvPr/>
            </p:nvGrpSpPr>
            <p:grpSpPr bwMode="auto">
              <a:xfrm>
                <a:off x="1417320" y="2765669"/>
                <a:ext cx="2644726" cy="655515"/>
                <a:chOff x="1143000" y="1752600"/>
                <a:chExt cx="3581400" cy="838200"/>
              </a:xfrm>
            </p:grpSpPr>
            <p:cxnSp>
              <p:nvCxnSpPr>
                <p:cNvPr id="18" name="Straight Connector 17"/>
                <p:cNvCxnSpPr/>
                <p:nvPr/>
              </p:nvCxnSpPr>
              <p:spPr>
                <a:xfrm rot="16200000" flipH="1">
                  <a:off x="1029113" y="1867112"/>
                  <a:ext cx="609139" cy="3805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23934" y="2361934"/>
                  <a:ext cx="380505" cy="771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04438" y="2439091"/>
                  <a:ext cx="382654" cy="751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505994" y="2591377"/>
                  <a:ext cx="3805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742837" y="2524371"/>
                  <a:ext cx="382654" cy="101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125491" y="2514219"/>
                  <a:ext cx="380503" cy="771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87092" y="2514219"/>
                  <a:ext cx="455745" cy="20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886498" y="2591377"/>
                  <a:ext cx="3805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67002" y="2591377"/>
                  <a:ext cx="4578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069" name="Group 52"/>
              <p:cNvGrpSpPr>
                <a:grpSpLocks/>
              </p:cNvGrpSpPr>
              <p:nvPr/>
            </p:nvGrpSpPr>
            <p:grpSpPr bwMode="auto">
              <a:xfrm>
                <a:off x="1271016" y="2194560"/>
                <a:ext cx="2624328" cy="987552"/>
                <a:chOff x="1271016" y="2194560"/>
                <a:chExt cx="2624328" cy="987552"/>
              </a:xfrm>
            </p:grpSpPr>
            <p:cxnSp>
              <p:nvCxnSpPr>
                <p:cNvPr id="35" name="Straight Connector 34"/>
                <p:cNvCxnSpPr/>
                <p:nvPr/>
              </p:nvCxnSpPr>
              <p:spPr bwMode="auto">
                <a:xfrm>
                  <a:off x="1271588" y="2194168"/>
                  <a:ext cx="274637" cy="15561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auto">
                <a:xfrm>
                  <a:off x="1546225" y="2349785"/>
                  <a:ext cx="304800" cy="19214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auto">
                <a:xfrm>
                  <a:off x="1847850" y="2541925"/>
                  <a:ext cx="292100" cy="26518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auto">
                <a:xfrm>
                  <a:off x="2139950" y="2807108"/>
                  <a:ext cx="292100" cy="8257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auto">
                <a:xfrm>
                  <a:off x="2432050" y="2889680"/>
                  <a:ext cx="293688" cy="14608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auto">
                <a:xfrm>
                  <a:off x="2725738" y="3035770"/>
                  <a:ext cx="292100" cy="11909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auto">
                <a:xfrm>
                  <a:off x="3017838" y="3154865"/>
                  <a:ext cx="292100" cy="2699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auto">
                <a:xfrm flipV="1">
                  <a:off x="3309938" y="3135810"/>
                  <a:ext cx="293687" cy="4604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auto">
                <a:xfrm>
                  <a:off x="3603625" y="3135810"/>
                  <a:ext cx="292100" cy="3652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44064" name="TextBox 75"/>
            <p:cNvSpPr txBox="1">
              <a:spLocks noChangeArrowheads="1"/>
            </p:cNvSpPr>
            <p:nvPr/>
          </p:nvSpPr>
          <p:spPr bwMode="auto">
            <a:xfrm rot="-5400000">
              <a:off x="-109220" y="2090421"/>
              <a:ext cx="191320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b="1">
                  <a:latin typeface="Calibri" charset="0"/>
                </a:rPr>
                <a:t>Percentage</a:t>
              </a:r>
            </a:p>
          </p:txBody>
        </p:sp>
      </p:grpSp>
      <p:grpSp>
        <p:nvGrpSpPr>
          <p:cNvPr id="8" name="Group 80"/>
          <p:cNvGrpSpPr>
            <a:grpSpLocks/>
          </p:cNvGrpSpPr>
          <p:nvPr/>
        </p:nvGrpSpPr>
        <p:grpSpPr bwMode="auto">
          <a:xfrm>
            <a:off x="685800" y="3657600"/>
            <a:ext cx="3657600" cy="2743200"/>
            <a:chOff x="685800" y="3657601"/>
            <a:chExt cx="3657600" cy="2743199"/>
          </a:xfrm>
        </p:grpSpPr>
        <p:grpSp>
          <p:nvGrpSpPr>
            <p:cNvPr id="44039" name="Group 78"/>
            <p:cNvGrpSpPr>
              <a:grpSpLocks/>
            </p:cNvGrpSpPr>
            <p:nvPr/>
          </p:nvGrpSpPr>
          <p:grpSpPr bwMode="auto">
            <a:xfrm>
              <a:off x="685800" y="4136292"/>
              <a:ext cx="3657600" cy="2264508"/>
              <a:chOff x="685800" y="4136292"/>
              <a:chExt cx="3657600" cy="2264508"/>
            </a:xfrm>
          </p:grpSpPr>
          <p:pic>
            <p:nvPicPr>
              <p:cNvPr id="44041"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799" y="4195885"/>
                <a:ext cx="3264408" cy="1819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2" name="TextBox 12"/>
              <p:cNvSpPr txBox="1">
                <a:spLocks noChangeArrowheads="1"/>
              </p:cNvSpPr>
              <p:nvPr/>
            </p:nvSpPr>
            <p:spPr bwMode="auto">
              <a:xfrm>
                <a:off x="1642403" y="6043246"/>
                <a:ext cx="191320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b="1">
                    <a:solidFill>
                      <a:srgbClr val="7030A0"/>
                    </a:solidFill>
                    <a:latin typeface="Calibri" charset="0"/>
                  </a:rPr>
                  <a:t>Reversed Impression</a:t>
                </a:r>
              </a:p>
            </p:txBody>
          </p:sp>
          <p:sp>
            <p:nvSpPr>
              <p:cNvPr id="16" name="Rectangle 15"/>
              <p:cNvSpPr/>
              <p:nvPr/>
            </p:nvSpPr>
            <p:spPr>
              <a:xfrm>
                <a:off x="685800" y="4137026"/>
                <a:ext cx="3657600" cy="22637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44044" name="Group 86"/>
              <p:cNvGrpSpPr>
                <a:grpSpLocks/>
              </p:cNvGrpSpPr>
              <p:nvPr/>
            </p:nvGrpSpPr>
            <p:grpSpPr bwMode="auto">
              <a:xfrm>
                <a:off x="1417320" y="5506915"/>
                <a:ext cx="2644726" cy="238369"/>
                <a:chOff x="1143000" y="5257800"/>
                <a:chExt cx="3581400" cy="304800"/>
              </a:xfrm>
            </p:grpSpPr>
            <p:cxnSp>
              <p:nvCxnSpPr>
                <p:cNvPr id="63" name="Straight Connector 62"/>
                <p:cNvCxnSpPr/>
                <p:nvPr/>
              </p:nvCxnSpPr>
              <p:spPr>
                <a:xfrm flipV="1">
                  <a:off x="1143431" y="5268106"/>
                  <a:ext cx="380503" cy="669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523934" y="5257957"/>
                  <a:ext cx="380505" cy="1522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904438" y="5410201"/>
                  <a:ext cx="457894" cy="771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505994" y="5487338"/>
                  <a:ext cx="380505" cy="751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742837" y="5487338"/>
                  <a:ext cx="382654" cy="81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125491" y="5487338"/>
                  <a:ext cx="380503" cy="751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362332" y="5487338"/>
                  <a:ext cx="3805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886498" y="5487338"/>
                  <a:ext cx="380503" cy="548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4267002" y="5487338"/>
                  <a:ext cx="457895" cy="548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p:nvPr/>
            </p:nvCxnSpPr>
            <p:spPr bwMode="auto">
              <a:xfrm>
                <a:off x="1262063" y="4568826"/>
                <a:ext cx="274637" cy="11112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auto">
              <a:xfrm>
                <a:off x="1536700" y="4681539"/>
                <a:ext cx="304800" cy="22066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auto">
              <a:xfrm>
                <a:off x="1838325" y="4902201"/>
                <a:ext cx="292100" cy="809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auto">
              <a:xfrm>
                <a:off x="2130425" y="4983164"/>
                <a:ext cx="292100" cy="825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auto">
              <a:xfrm>
                <a:off x="2422525" y="5065714"/>
                <a:ext cx="293688" cy="22066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a:off x="2716213" y="5286375"/>
                <a:ext cx="292100" cy="3651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a:off x="3008313" y="5322888"/>
                <a:ext cx="292100" cy="635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bwMode="auto">
              <a:xfrm flipV="1">
                <a:off x="3300413" y="5359400"/>
                <a:ext cx="293687" cy="3651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bwMode="auto">
              <a:xfrm>
                <a:off x="3602038" y="5359400"/>
                <a:ext cx="293687" cy="444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4040" name="TextBox 76"/>
            <p:cNvSpPr txBox="1">
              <a:spLocks noChangeArrowheads="1"/>
            </p:cNvSpPr>
            <p:nvPr/>
          </p:nvSpPr>
          <p:spPr bwMode="auto">
            <a:xfrm rot="-5400000">
              <a:off x="-105117" y="4448519"/>
              <a:ext cx="1905002"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b="1">
                  <a:latin typeface="Calibri" charset="0"/>
                </a:rPr>
                <a:t>Percentage</a:t>
              </a:r>
            </a:p>
          </p:txBody>
        </p:sp>
      </p:grpSp>
    </p:spTree>
    <p:extLst>
      <p:ext uri="{BB962C8B-B14F-4D97-AF65-F5344CB8AC3E}">
        <p14:creationId xmlns:p14="http://schemas.microsoft.com/office/powerpoint/2010/main" val="317696751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6CEADF7C-C424-8B43-A022-13F21344F63F}"/>
              </a:ext>
            </a:extLst>
          </p:cNvPr>
          <p:cNvSpPr>
            <a:spLocks noGrp="1"/>
          </p:cNvSpPr>
          <p:nvPr>
            <p:ph type="title"/>
          </p:nvPr>
        </p:nvSpPr>
        <p:spPr/>
        <p:txBody>
          <a:bodyPr/>
          <a:lstStyle/>
          <a:p>
            <a:r>
              <a:rPr lang="en-US" altLang="en-US"/>
              <a:t>How do you tell if users are happy?</a:t>
            </a:r>
          </a:p>
        </p:txBody>
      </p:sp>
      <p:sp>
        <p:nvSpPr>
          <p:cNvPr id="19458" name="Content Placeholder 2">
            <a:extLst>
              <a:ext uri="{FF2B5EF4-FFF2-40B4-BE49-F238E27FC236}">
                <a16:creationId xmlns:a16="http://schemas.microsoft.com/office/drawing/2014/main" id="{6F74A92C-C02B-1947-B598-04A90CF6B78A}"/>
              </a:ext>
            </a:extLst>
          </p:cNvPr>
          <p:cNvSpPr>
            <a:spLocks noGrp="1"/>
          </p:cNvSpPr>
          <p:nvPr>
            <p:ph idx="1"/>
          </p:nvPr>
        </p:nvSpPr>
        <p:spPr/>
        <p:txBody>
          <a:bodyPr/>
          <a:lstStyle/>
          <a:p>
            <a:r>
              <a:rPr lang="en-US" altLang="en-US"/>
              <a:t>Search returns products relevant to users</a:t>
            </a:r>
          </a:p>
          <a:p>
            <a:pPr lvl="1"/>
            <a:r>
              <a:rPr lang="en-US" altLang="en-US"/>
              <a:t>How do you assess this at scale?</a:t>
            </a:r>
          </a:p>
          <a:p>
            <a:r>
              <a:rPr lang="en-US" altLang="en-US"/>
              <a:t>Search results get clicked a lot</a:t>
            </a:r>
          </a:p>
          <a:p>
            <a:pPr lvl="1"/>
            <a:r>
              <a:rPr lang="en-US" altLang="en-US"/>
              <a:t>Misleading titles/summaries can cause users to click</a:t>
            </a:r>
          </a:p>
          <a:p>
            <a:r>
              <a:rPr lang="en-US" altLang="en-US"/>
              <a:t>Users buy after using the search engine</a:t>
            </a:r>
          </a:p>
          <a:p>
            <a:pPr lvl="1"/>
            <a:r>
              <a:rPr lang="en-US" altLang="en-US"/>
              <a:t>Or, users spend a lot of $ after using the search engine</a:t>
            </a:r>
          </a:p>
          <a:p>
            <a:r>
              <a:rPr lang="en-US" altLang="en-US"/>
              <a:t>Repeat visitors/buyers</a:t>
            </a:r>
          </a:p>
          <a:p>
            <a:pPr lvl="1"/>
            <a:r>
              <a:rPr lang="en-US" altLang="en-US"/>
              <a:t>Do users leave soon after searching?</a:t>
            </a:r>
          </a:p>
          <a:p>
            <a:pPr lvl="1"/>
            <a:r>
              <a:rPr lang="en-US" altLang="en-US"/>
              <a:t>Do they come back within a week/month/… ?</a:t>
            </a:r>
          </a:p>
        </p:txBody>
      </p:sp>
      <p:sp>
        <p:nvSpPr>
          <p:cNvPr id="19459" name="Slide Number Placeholder 3">
            <a:extLst>
              <a:ext uri="{FF2B5EF4-FFF2-40B4-BE49-F238E27FC236}">
                <a16:creationId xmlns:a16="http://schemas.microsoft.com/office/drawing/2014/main" id="{CC17894F-5CA7-EA4C-B607-F7DDA51230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24513150-EA91-6F40-A7EB-6271B27BA6EA}" type="slidenum">
              <a:rPr lang="en-US" altLang="en-US" sz="1200">
                <a:solidFill>
                  <a:srgbClr val="898989"/>
                </a:solidFill>
                <a:latin typeface="Calibri" panose="020F0502020204030204" pitchFamily="34" charset="0"/>
              </a:rPr>
              <a:pPr eaLnBrk="1" hangingPunct="1"/>
              <a:t>4</a:t>
            </a:fld>
            <a:endParaRPr lang="en-US" altLang="en-US" sz="1200" dirty="0">
              <a:solidFill>
                <a:srgbClr val="898989"/>
              </a:solidFill>
              <a:latin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1B1ED4E5-6B64-BA42-B643-1965DEA5094F}"/>
              </a:ext>
            </a:extLst>
          </p:cNvPr>
          <p:cNvSpPr>
            <a:spLocks noGrp="1"/>
          </p:cNvSpPr>
          <p:nvPr>
            <p:ph type="title"/>
          </p:nvPr>
        </p:nvSpPr>
        <p:spPr/>
        <p:txBody>
          <a:bodyPr/>
          <a:lstStyle/>
          <a:p>
            <a:r>
              <a:rPr lang="en-US" altLang="en-US"/>
              <a:t>Relative vs absolute ratings</a:t>
            </a:r>
          </a:p>
        </p:txBody>
      </p:sp>
      <p:sp>
        <p:nvSpPr>
          <p:cNvPr id="58370" name="Slide Number Placeholder 3">
            <a:extLst>
              <a:ext uri="{FF2B5EF4-FFF2-40B4-BE49-F238E27FC236}">
                <a16:creationId xmlns:a16="http://schemas.microsoft.com/office/drawing/2014/main" id="{19125E0B-D12D-1441-9C23-CF03A643FD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F0AF3F8A-8004-5F4F-BE0B-970FD610F85C}" type="slidenum">
              <a:rPr lang="en-US" altLang="en-US" sz="1200">
                <a:solidFill>
                  <a:srgbClr val="898989"/>
                </a:solidFill>
                <a:latin typeface="Calibri" panose="020F0502020204030204" pitchFamily="34" charset="0"/>
              </a:rPr>
              <a:pPr eaLnBrk="1" hangingPunct="1"/>
              <a:t>40</a:t>
            </a:fld>
            <a:endParaRPr lang="en-US" altLang="en-US" sz="1200">
              <a:solidFill>
                <a:srgbClr val="898989"/>
              </a:solidFill>
              <a:latin typeface="Calibri" panose="020F0502020204030204" pitchFamily="34" charset="0"/>
            </a:endParaRPr>
          </a:p>
        </p:txBody>
      </p:sp>
      <p:pic>
        <p:nvPicPr>
          <p:cNvPr id="58371" name="Picture 3">
            <a:extLst>
              <a:ext uri="{FF2B5EF4-FFF2-40B4-BE49-F238E27FC236}">
                <a16:creationId xmlns:a16="http://schemas.microsoft.com/office/drawing/2014/main" id="{1E3326DB-36B1-1546-B37A-E3E6C01E7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33538"/>
            <a:ext cx="5257800" cy="391318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Freeform 14">
            <a:extLst>
              <a:ext uri="{FF2B5EF4-FFF2-40B4-BE49-F238E27FC236}">
                <a16:creationId xmlns:a16="http://schemas.microsoft.com/office/drawing/2014/main" id="{2D9E9292-7CB9-174B-AD23-5A51E0F3FA34}"/>
              </a:ext>
            </a:extLst>
          </p:cNvPr>
          <p:cNvSpPr>
            <a:spLocks/>
          </p:cNvSpPr>
          <p:nvPr/>
        </p:nvSpPr>
        <p:spPr bwMode="auto">
          <a:xfrm>
            <a:off x="5257800" y="2133600"/>
            <a:ext cx="1323975" cy="1270000"/>
          </a:xfrm>
          <a:custGeom>
            <a:avLst/>
            <a:gdLst>
              <a:gd name="T0" fmla="*/ 344241 w 1323466"/>
              <a:gd name="T1" fmla="*/ 0 h 1270057"/>
              <a:gd name="T2" fmla="*/ 1321644 w 1323466"/>
              <a:gd name="T3" fmla="*/ 337380 h 1270057"/>
              <a:gd name="T4" fmla="*/ 0 w 1323466"/>
              <a:gd name="T5" fmla="*/ 1269772 h 1270057"/>
              <a:gd name="T6" fmla="*/ 0 60000 65536"/>
              <a:gd name="T7" fmla="*/ 0 60000 65536"/>
              <a:gd name="T8" fmla="*/ 0 60000 65536"/>
            </a:gdLst>
            <a:ahLst/>
            <a:cxnLst>
              <a:cxn ang="T6">
                <a:pos x="T0" y="T1"/>
              </a:cxn>
              <a:cxn ang="T7">
                <a:pos x="T2" y="T3"/>
              </a:cxn>
              <a:cxn ang="T8">
                <a:pos x="T4" y="T5"/>
              </a:cxn>
            </a:cxnLst>
            <a:rect l="0" t="0" r="r" b="b"/>
            <a:pathLst>
              <a:path w="1323466" h="1270057">
                <a:moveTo>
                  <a:pt x="343581" y="0"/>
                </a:moveTo>
                <a:cubicBezTo>
                  <a:pt x="859974" y="62889"/>
                  <a:pt x="1376368" y="125779"/>
                  <a:pt x="1319105" y="337455"/>
                </a:cubicBezTo>
                <a:cubicBezTo>
                  <a:pt x="1261842" y="549131"/>
                  <a:pt x="0" y="1270057"/>
                  <a:pt x="0" y="1270057"/>
                </a:cubicBezTo>
              </a:path>
            </a:pathLst>
          </a:custGeom>
          <a:noFill/>
          <a:ln w="25400" cap="flat" cmpd="sng">
            <a:solidFill>
              <a:schemeClr val="accent1"/>
            </a:solidFill>
            <a:prstDash val="solid"/>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6" name="Freeform 15">
            <a:extLst>
              <a:ext uri="{FF2B5EF4-FFF2-40B4-BE49-F238E27FC236}">
                <a16:creationId xmlns:a16="http://schemas.microsoft.com/office/drawing/2014/main" id="{36984CB2-F2BC-134C-B45F-14A66492AA18}"/>
              </a:ext>
            </a:extLst>
          </p:cNvPr>
          <p:cNvSpPr>
            <a:spLocks/>
          </p:cNvSpPr>
          <p:nvPr/>
        </p:nvSpPr>
        <p:spPr bwMode="auto">
          <a:xfrm>
            <a:off x="5181600" y="3505200"/>
            <a:ext cx="1219200" cy="1524000"/>
          </a:xfrm>
          <a:custGeom>
            <a:avLst/>
            <a:gdLst>
              <a:gd name="T0" fmla="*/ 227951 w 1323466"/>
              <a:gd name="T1" fmla="*/ 0 h 1270057"/>
              <a:gd name="T2" fmla="*/ 875166 w 1323466"/>
              <a:gd name="T3" fmla="*/ 839508 h 1270057"/>
              <a:gd name="T4" fmla="*/ 0 w 1323466"/>
              <a:gd name="T5" fmla="*/ 3159599 h 1270057"/>
              <a:gd name="T6" fmla="*/ 0 60000 65536"/>
              <a:gd name="T7" fmla="*/ 0 60000 65536"/>
              <a:gd name="T8" fmla="*/ 0 60000 65536"/>
            </a:gdLst>
            <a:ahLst/>
            <a:cxnLst>
              <a:cxn ang="T6">
                <a:pos x="T0" y="T1"/>
              </a:cxn>
              <a:cxn ang="T7">
                <a:pos x="T2" y="T3"/>
              </a:cxn>
              <a:cxn ang="T8">
                <a:pos x="T4" y="T5"/>
              </a:cxn>
            </a:cxnLst>
            <a:rect l="0" t="0" r="r" b="b"/>
            <a:pathLst>
              <a:path w="1323466" h="1270057">
                <a:moveTo>
                  <a:pt x="343581" y="0"/>
                </a:moveTo>
                <a:cubicBezTo>
                  <a:pt x="859974" y="62889"/>
                  <a:pt x="1376368" y="125779"/>
                  <a:pt x="1319105" y="337455"/>
                </a:cubicBezTo>
                <a:cubicBezTo>
                  <a:pt x="1261842" y="549131"/>
                  <a:pt x="0" y="1270057"/>
                  <a:pt x="0" y="1270057"/>
                </a:cubicBezTo>
              </a:path>
            </a:pathLst>
          </a:custGeom>
          <a:noFill/>
          <a:ln w="25400" cap="flat" cmpd="sng">
            <a:solidFill>
              <a:schemeClr val="accent1"/>
            </a:solidFill>
            <a:prstDash val="solid"/>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8374" name="TextBox 17">
            <a:extLst>
              <a:ext uri="{FF2B5EF4-FFF2-40B4-BE49-F238E27FC236}">
                <a16:creationId xmlns:a16="http://schemas.microsoft.com/office/drawing/2014/main" id="{0A5DB367-9135-594C-AEF2-2E69C470B074}"/>
              </a:ext>
            </a:extLst>
          </p:cNvPr>
          <p:cNvSpPr txBox="1">
            <a:spLocks noChangeArrowheads="1"/>
          </p:cNvSpPr>
          <p:nvPr/>
        </p:nvSpPr>
        <p:spPr bwMode="auto">
          <a:xfrm>
            <a:off x="381000" y="5943600"/>
            <a:ext cx="6340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Hard to conclude </a:t>
            </a:r>
            <a:r>
              <a:rPr lang="en-US" altLang="en-US" u="sng"/>
              <a:t>Result1 &gt; Result3</a:t>
            </a:r>
          </a:p>
          <a:p>
            <a:pPr eaLnBrk="1" hangingPunct="1"/>
            <a:r>
              <a:rPr lang="en-US" altLang="en-US"/>
              <a:t>Probably can conclude </a:t>
            </a:r>
            <a:r>
              <a:rPr lang="en-US" altLang="en-US" u="sng"/>
              <a:t>Result3 &gt; Result2</a:t>
            </a:r>
          </a:p>
        </p:txBody>
      </p:sp>
      <p:sp>
        <p:nvSpPr>
          <p:cNvPr id="58375" name="TextBox 1">
            <a:extLst>
              <a:ext uri="{FF2B5EF4-FFF2-40B4-BE49-F238E27FC236}">
                <a16:creationId xmlns:a16="http://schemas.microsoft.com/office/drawing/2014/main" id="{E54C5555-F474-7249-90E6-39397E167683}"/>
              </a:ext>
            </a:extLst>
          </p:cNvPr>
          <p:cNvSpPr txBox="1">
            <a:spLocks noChangeArrowheads="1"/>
          </p:cNvSpPr>
          <p:nvPr/>
        </p:nvSpPr>
        <p:spPr bwMode="auto">
          <a:xfrm>
            <a:off x="6858000" y="2514600"/>
            <a:ext cx="1890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User’s click</a:t>
            </a:r>
          </a:p>
          <a:p>
            <a:pPr eaLnBrk="1" hangingPunct="1"/>
            <a:r>
              <a:rPr lang="en-US" altLang="en-US"/>
              <a:t>sequence</a:t>
            </a:r>
          </a:p>
        </p:txBody>
      </p:sp>
    </p:spTree>
    <p:extLst>
      <p:ext uri="{BB962C8B-B14F-4D97-AF65-F5344CB8AC3E}">
        <p14:creationId xmlns:p14="http://schemas.microsoft.com/office/powerpoint/2010/main" val="175526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9D6B9F3C-E0B1-C34D-8D5B-02236EB6600E}"/>
              </a:ext>
            </a:extLst>
          </p:cNvPr>
          <p:cNvSpPr>
            <a:spLocks noGrp="1"/>
          </p:cNvSpPr>
          <p:nvPr>
            <p:ph type="title"/>
          </p:nvPr>
        </p:nvSpPr>
        <p:spPr/>
        <p:txBody>
          <a:bodyPr/>
          <a:lstStyle/>
          <a:p>
            <a:r>
              <a:rPr lang="en-US" altLang="en-US" dirty="0"/>
              <a:t>Evaluating pairwise relative ratings</a:t>
            </a:r>
          </a:p>
        </p:txBody>
      </p:sp>
      <p:sp>
        <p:nvSpPr>
          <p:cNvPr id="59394" name="Content Placeholder 2">
            <a:extLst>
              <a:ext uri="{FF2B5EF4-FFF2-40B4-BE49-F238E27FC236}">
                <a16:creationId xmlns:a16="http://schemas.microsoft.com/office/drawing/2014/main" id="{E1A31E14-6ABE-B94C-A9F1-6FA8BF0E3AF5}"/>
              </a:ext>
            </a:extLst>
          </p:cNvPr>
          <p:cNvSpPr>
            <a:spLocks noGrp="1"/>
          </p:cNvSpPr>
          <p:nvPr>
            <p:ph idx="1"/>
          </p:nvPr>
        </p:nvSpPr>
        <p:spPr/>
        <p:txBody>
          <a:bodyPr/>
          <a:lstStyle/>
          <a:p>
            <a:r>
              <a:rPr lang="en-US" altLang="en-US" dirty="0"/>
              <a:t>Pairs of the form: </a:t>
            </a:r>
            <a:r>
              <a:rPr lang="en-US" altLang="en-US" dirty="0" err="1"/>
              <a:t>DocA</a:t>
            </a:r>
            <a:r>
              <a:rPr lang="en-US" altLang="en-US" dirty="0"/>
              <a:t> </a:t>
            </a:r>
            <a:r>
              <a:rPr lang="en-US" altLang="en-US" u="sng" dirty="0"/>
              <a:t>better than</a:t>
            </a:r>
            <a:r>
              <a:rPr lang="en-US" altLang="en-US" dirty="0"/>
              <a:t> </a:t>
            </a:r>
            <a:r>
              <a:rPr lang="en-US" altLang="en-US" dirty="0" err="1"/>
              <a:t>DocB</a:t>
            </a:r>
            <a:r>
              <a:rPr lang="en-US" altLang="en-US" dirty="0"/>
              <a:t> for a query</a:t>
            </a:r>
          </a:p>
          <a:p>
            <a:pPr lvl="1"/>
            <a:r>
              <a:rPr lang="en-US" altLang="en-US" dirty="0"/>
              <a:t>Doesn’t mean that </a:t>
            </a:r>
            <a:r>
              <a:rPr lang="en-US" altLang="en-US" dirty="0" err="1"/>
              <a:t>DocA</a:t>
            </a:r>
            <a:r>
              <a:rPr lang="en-US" altLang="en-US" dirty="0"/>
              <a:t> </a:t>
            </a:r>
            <a:r>
              <a:rPr lang="en-US" altLang="en-US" u="sng" dirty="0"/>
              <a:t>relevant</a:t>
            </a:r>
            <a:r>
              <a:rPr lang="en-US" altLang="en-US" dirty="0"/>
              <a:t> to query</a:t>
            </a:r>
          </a:p>
          <a:p>
            <a:r>
              <a:rPr lang="en-US" altLang="en-US" dirty="0"/>
              <a:t>Now, rather than assess a rank-ordering </a:t>
            </a:r>
            <a:r>
              <a:rPr lang="en-US" altLang="en-US" dirty="0" err="1"/>
              <a:t>wrt</a:t>
            </a:r>
            <a:r>
              <a:rPr lang="en-US" altLang="en-US" dirty="0"/>
              <a:t> per-doc relevance assessments …</a:t>
            </a:r>
          </a:p>
          <a:p>
            <a:r>
              <a:rPr lang="en-US" altLang="en-US" dirty="0"/>
              <a:t>Assess in terms of conformance with historical pairwise preferences recorded from user clicks</a:t>
            </a:r>
          </a:p>
          <a:p>
            <a:r>
              <a:rPr lang="en-US" altLang="en-US" dirty="0"/>
              <a:t>BUT!</a:t>
            </a:r>
          </a:p>
          <a:p>
            <a:r>
              <a:rPr lang="en-US" altLang="en-US" dirty="0"/>
              <a:t>Don’t learn and test on the same ranking algorithm</a:t>
            </a:r>
          </a:p>
          <a:p>
            <a:pPr lvl="1"/>
            <a:r>
              <a:rPr lang="en-US" altLang="en-US" dirty="0"/>
              <a:t>I.e., if you learn historical clicks from </a:t>
            </a:r>
            <a:r>
              <a:rPr lang="en-US" altLang="en-US" dirty="0" err="1"/>
              <a:t>nozama</a:t>
            </a:r>
            <a:r>
              <a:rPr lang="en-US" altLang="en-US" dirty="0"/>
              <a:t> and compare Sergey vs </a:t>
            </a:r>
            <a:r>
              <a:rPr lang="en-US" altLang="en-US" dirty="0" err="1"/>
              <a:t>nozama</a:t>
            </a:r>
            <a:r>
              <a:rPr lang="en-US" altLang="en-US" dirty="0"/>
              <a:t> on this history …</a:t>
            </a:r>
          </a:p>
        </p:txBody>
      </p:sp>
      <p:sp>
        <p:nvSpPr>
          <p:cNvPr id="59395" name="Slide Number Placeholder 3">
            <a:extLst>
              <a:ext uri="{FF2B5EF4-FFF2-40B4-BE49-F238E27FC236}">
                <a16:creationId xmlns:a16="http://schemas.microsoft.com/office/drawing/2014/main" id="{D20986AE-1110-4C44-B7E7-C7D1DC6FC88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ABCD5B09-719D-7846-B949-CE3D6E8ED6A9}" type="slidenum">
              <a:rPr lang="en-US" altLang="en-US" sz="1200">
                <a:solidFill>
                  <a:srgbClr val="898989"/>
                </a:solidFill>
                <a:latin typeface="Calibri" panose="020F0502020204030204" pitchFamily="34" charset="0"/>
              </a:rPr>
              <a:pPr eaLnBrk="1" hangingPunct="1"/>
              <a:t>41</a:t>
            </a:fld>
            <a:endParaRPr lang="en-US" altLang="en-US" sz="1200">
              <a:solidFill>
                <a:srgbClr val="898989"/>
              </a:solidFill>
              <a:latin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DEAF861A-A235-3F4A-A4BF-DD8136DCD612}"/>
              </a:ext>
            </a:extLst>
          </p:cNvPr>
          <p:cNvSpPr>
            <a:spLocks noGrp="1"/>
          </p:cNvSpPr>
          <p:nvPr>
            <p:ph type="title"/>
          </p:nvPr>
        </p:nvSpPr>
        <p:spPr/>
        <p:txBody>
          <a:bodyPr/>
          <a:lstStyle/>
          <a:p>
            <a:r>
              <a:rPr lang="en-US" altLang="en-US"/>
              <a:t>Comparing two rankings via clicks</a:t>
            </a:r>
            <a:br>
              <a:rPr lang="en-US" altLang="en-US"/>
            </a:br>
            <a:r>
              <a:rPr lang="en-US" altLang="en-US"/>
              <a:t>(Joachims 2002)</a:t>
            </a:r>
          </a:p>
        </p:txBody>
      </p:sp>
      <p:sp>
        <p:nvSpPr>
          <p:cNvPr id="60418" name="Slide Number Placeholder 3">
            <a:extLst>
              <a:ext uri="{FF2B5EF4-FFF2-40B4-BE49-F238E27FC236}">
                <a16:creationId xmlns:a16="http://schemas.microsoft.com/office/drawing/2014/main" id="{D26C30EC-5ACD-6B40-80FF-453E210BAD7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EC617659-1460-CF48-8262-A9F69E196532}" type="slidenum">
              <a:rPr lang="en-US" altLang="en-US" sz="1200">
                <a:solidFill>
                  <a:srgbClr val="898989"/>
                </a:solidFill>
                <a:latin typeface="Calibri" panose="020F0502020204030204" pitchFamily="34" charset="0"/>
              </a:rPr>
              <a:pPr eaLnBrk="1" hangingPunct="1"/>
              <a:t>42</a:t>
            </a:fld>
            <a:endParaRPr lang="en-US" altLang="en-US" sz="1200">
              <a:solidFill>
                <a:srgbClr val="898989"/>
              </a:solidFill>
              <a:latin typeface="Calibri" panose="020F0502020204030204" pitchFamily="34" charset="0"/>
            </a:endParaRPr>
          </a:p>
        </p:txBody>
      </p:sp>
      <p:sp>
        <p:nvSpPr>
          <p:cNvPr id="5" name="Rectangle 4">
            <a:extLst>
              <a:ext uri="{FF2B5EF4-FFF2-40B4-BE49-F238E27FC236}">
                <a16:creationId xmlns:a16="http://schemas.microsoft.com/office/drawing/2014/main" id="{5C0FCD0F-8A34-E344-BD9E-3A8B58CA7202}"/>
              </a:ext>
            </a:extLst>
          </p:cNvPr>
          <p:cNvSpPr>
            <a:spLocks noChangeArrowheads="1"/>
          </p:cNvSpPr>
          <p:nvPr/>
        </p:nvSpPr>
        <p:spPr bwMode="auto">
          <a:xfrm>
            <a:off x="1447800" y="2895600"/>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Kernel machines</a:t>
            </a:r>
          </a:p>
        </p:txBody>
      </p:sp>
      <p:sp>
        <p:nvSpPr>
          <p:cNvPr id="6" name="Rectangle 5">
            <a:extLst>
              <a:ext uri="{FF2B5EF4-FFF2-40B4-BE49-F238E27FC236}">
                <a16:creationId xmlns:a16="http://schemas.microsoft.com/office/drawing/2014/main" id="{74C5C26F-6456-E34E-9F6A-CBE98D348384}"/>
              </a:ext>
            </a:extLst>
          </p:cNvPr>
          <p:cNvSpPr>
            <a:spLocks noChangeArrowheads="1"/>
          </p:cNvSpPr>
          <p:nvPr/>
        </p:nvSpPr>
        <p:spPr bwMode="auto">
          <a:xfrm>
            <a:off x="1447800" y="3429000"/>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SVM-light	</a:t>
            </a:r>
          </a:p>
        </p:txBody>
      </p:sp>
      <p:sp>
        <p:nvSpPr>
          <p:cNvPr id="7" name="Rectangle 6">
            <a:extLst>
              <a:ext uri="{FF2B5EF4-FFF2-40B4-BE49-F238E27FC236}">
                <a16:creationId xmlns:a16="http://schemas.microsoft.com/office/drawing/2014/main" id="{AE6D6DD7-5134-4F40-A0CC-D3D65C3E42FC}"/>
              </a:ext>
            </a:extLst>
          </p:cNvPr>
          <p:cNvSpPr>
            <a:spLocks noChangeArrowheads="1"/>
          </p:cNvSpPr>
          <p:nvPr/>
        </p:nvSpPr>
        <p:spPr bwMode="auto">
          <a:xfrm>
            <a:off x="1447800" y="3962400"/>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Lucent SVM demo</a:t>
            </a:r>
          </a:p>
        </p:txBody>
      </p:sp>
      <p:sp>
        <p:nvSpPr>
          <p:cNvPr id="8" name="Rectangle 7">
            <a:extLst>
              <a:ext uri="{FF2B5EF4-FFF2-40B4-BE49-F238E27FC236}">
                <a16:creationId xmlns:a16="http://schemas.microsoft.com/office/drawing/2014/main" id="{7B8521A9-9258-8441-9952-F2D19E226F49}"/>
              </a:ext>
            </a:extLst>
          </p:cNvPr>
          <p:cNvSpPr>
            <a:spLocks noChangeArrowheads="1"/>
          </p:cNvSpPr>
          <p:nvPr/>
        </p:nvSpPr>
        <p:spPr bwMode="auto">
          <a:xfrm>
            <a:off x="1447800" y="4495800"/>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Royal </a:t>
            </a:r>
            <a:r>
              <a:rPr lang="en-US" dirty="0" err="1">
                <a:latin typeface="+mn-lt"/>
                <a:ea typeface="+mn-ea"/>
              </a:rPr>
              <a:t>Holl</a:t>
            </a:r>
            <a:r>
              <a:rPr lang="en-US" dirty="0">
                <a:latin typeface="+mn-lt"/>
                <a:ea typeface="+mn-ea"/>
              </a:rPr>
              <a:t>. SVM</a:t>
            </a:r>
          </a:p>
        </p:txBody>
      </p:sp>
      <p:sp>
        <p:nvSpPr>
          <p:cNvPr id="9" name="Rectangle 8">
            <a:extLst>
              <a:ext uri="{FF2B5EF4-FFF2-40B4-BE49-F238E27FC236}">
                <a16:creationId xmlns:a16="http://schemas.microsoft.com/office/drawing/2014/main" id="{2AB4BBD8-0304-DD41-815A-6386C9B5FBE1}"/>
              </a:ext>
            </a:extLst>
          </p:cNvPr>
          <p:cNvSpPr>
            <a:spLocks noChangeArrowheads="1"/>
          </p:cNvSpPr>
          <p:nvPr/>
        </p:nvSpPr>
        <p:spPr bwMode="auto">
          <a:xfrm>
            <a:off x="1447800" y="5029200"/>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SVM software</a:t>
            </a:r>
          </a:p>
        </p:txBody>
      </p:sp>
      <p:sp>
        <p:nvSpPr>
          <p:cNvPr id="10" name="Rectangle 9">
            <a:extLst>
              <a:ext uri="{FF2B5EF4-FFF2-40B4-BE49-F238E27FC236}">
                <a16:creationId xmlns:a16="http://schemas.microsoft.com/office/drawing/2014/main" id="{C8B32524-5DB8-0A48-8351-6A14F6C6A4E2}"/>
              </a:ext>
            </a:extLst>
          </p:cNvPr>
          <p:cNvSpPr>
            <a:spLocks noChangeArrowheads="1"/>
          </p:cNvSpPr>
          <p:nvPr/>
        </p:nvSpPr>
        <p:spPr bwMode="auto">
          <a:xfrm>
            <a:off x="1447800" y="5562600"/>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SVM tutorial</a:t>
            </a:r>
          </a:p>
        </p:txBody>
      </p:sp>
      <p:sp>
        <p:nvSpPr>
          <p:cNvPr id="18" name="Rectangle 17">
            <a:extLst>
              <a:ext uri="{FF2B5EF4-FFF2-40B4-BE49-F238E27FC236}">
                <a16:creationId xmlns:a16="http://schemas.microsoft.com/office/drawing/2014/main" id="{60097AF7-8C6D-534D-B648-C7B81BD50D90}"/>
              </a:ext>
            </a:extLst>
          </p:cNvPr>
          <p:cNvSpPr>
            <a:spLocks noChangeArrowheads="1"/>
          </p:cNvSpPr>
          <p:nvPr/>
        </p:nvSpPr>
        <p:spPr bwMode="auto">
          <a:xfrm>
            <a:off x="5105400" y="2895600"/>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Kernel machines</a:t>
            </a:r>
          </a:p>
        </p:txBody>
      </p:sp>
      <p:sp>
        <p:nvSpPr>
          <p:cNvPr id="19" name="Rectangle 18">
            <a:extLst>
              <a:ext uri="{FF2B5EF4-FFF2-40B4-BE49-F238E27FC236}">
                <a16:creationId xmlns:a16="http://schemas.microsoft.com/office/drawing/2014/main" id="{6C48C9E5-D7D9-6C45-803E-DEEB8F4A15DA}"/>
              </a:ext>
            </a:extLst>
          </p:cNvPr>
          <p:cNvSpPr>
            <a:spLocks noChangeArrowheads="1"/>
          </p:cNvSpPr>
          <p:nvPr/>
        </p:nvSpPr>
        <p:spPr bwMode="auto">
          <a:xfrm>
            <a:off x="5105400" y="3429000"/>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SVMs</a:t>
            </a:r>
          </a:p>
        </p:txBody>
      </p:sp>
      <p:sp>
        <p:nvSpPr>
          <p:cNvPr id="20" name="Rectangle 19">
            <a:extLst>
              <a:ext uri="{FF2B5EF4-FFF2-40B4-BE49-F238E27FC236}">
                <a16:creationId xmlns:a16="http://schemas.microsoft.com/office/drawing/2014/main" id="{DDB6FD6A-B774-1741-9078-4A1537901BBA}"/>
              </a:ext>
            </a:extLst>
          </p:cNvPr>
          <p:cNvSpPr>
            <a:spLocks noChangeArrowheads="1"/>
          </p:cNvSpPr>
          <p:nvPr/>
        </p:nvSpPr>
        <p:spPr bwMode="auto">
          <a:xfrm>
            <a:off x="5105400" y="3962400"/>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Intro to SVMs</a:t>
            </a:r>
          </a:p>
        </p:txBody>
      </p:sp>
      <p:sp>
        <p:nvSpPr>
          <p:cNvPr id="21" name="Rectangle 20">
            <a:extLst>
              <a:ext uri="{FF2B5EF4-FFF2-40B4-BE49-F238E27FC236}">
                <a16:creationId xmlns:a16="http://schemas.microsoft.com/office/drawing/2014/main" id="{88C91F84-1A27-A342-BF60-F5B2E5A76452}"/>
              </a:ext>
            </a:extLst>
          </p:cNvPr>
          <p:cNvSpPr>
            <a:spLocks noChangeArrowheads="1"/>
          </p:cNvSpPr>
          <p:nvPr/>
        </p:nvSpPr>
        <p:spPr bwMode="auto">
          <a:xfrm>
            <a:off x="5105400" y="4495800"/>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Archives of SVM</a:t>
            </a:r>
          </a:p>
        </p:txBody>
      </p:sp>
      <p:sp>
        <p:nvSpPr>
          <p:cNvPr id="22" name="Rectangle 21">
            <a:extLst>
              <a:ext uri="{FF2B5EF4-FFF2-40B4-BE49-F238E27FC236}">
                <a16:creationId xmlns:a16="http://schemas.microsoft.com/office/drawing/2014/main" id="{8CDA943B-FBC5-6042-BC67-327AFED6DCB9}"/>
              </a:ext>
            </a:extLst>
          </p:cNvPr>
          <p:cNvSpPr>
            <a:spLocks noChangeArrowheads="1"/>
          </p:cNvSpPr>
          <p:nvPr/>
        </p:nvSpPr>
        <p:spPr bwMode="auto">
          <a:xfrm>
            <a:off x="5105400" y="5029200"/>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SVM-light</a:t>
            </a:r>
          </a:p>
        </p:txBody>
      </p:sp>
      <p:sp>
        <p:nvSpPr>
          <p:cNvPr id="23" name="Rectangle 22">
            <a:extLst>
              <a:ext uri="{FF2B5EF4-FFF2-40B4-BE49-F238E27FC236}">
                <a16:creationId xmlns:a16="http://schemas.microsoft.com/office/drawing/2014/main" id="{FAE25F58-5C7C-9942-BDBE-26EF370A8A5B}"/>
              </a:ext>
            </a:extLst>
          </p:cNvPr>
          <p:cNvSpPr>
            <a:spLocks noChangeArrowheads="1"/>
          </p:cNvSpPr>
          <p:nvPr/>
        </p:nvSpPr>
        <p:spPr bwMode="auto">
          <a:xfrm>
            <a:off x="5105400" y="5562600"/>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SVM software</a:t>
            </a:r>
          </a:p>
        </p:txBody>
      </p:sp>
      <p:sp>
        <p:nvSpPr>
          <p:cNvPr id="60431" name="TextBox 23">
            <a:extLst>
              <a:ext uri="{FF2B5EF4-FFF2-40B4-BE49-F238E27FC236}">
                <a16:creationId xmlns:a16="http://schemas.microsoft.com/office/drawing/2014/main" id="{514FB990-ADDD-2D4B-8C80-EF462BAAFBF1}"/>
              </a:ext>
            </a:extLst>
          </p:cNvPr>
          <p:cNvSpPr txBox="1">
            <a:spLocks noChangeArrowheads="1"/>
          </p:cNvSpPr>
          <p:nvPr/>
        </p:nvSpPr>
        <p:spPr bwMode="auto">
          <a:xfrm>
            <a:off x="1905000" y="1676400"/>
            <a:ext cx="5160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Query: [support vector machines]</a:t>
            </a:r>
          </a:p>
        </p:txBody>
      </p:sp>
      <p:sp>
        <p:nvSpPr>
          <p:cNvPr id="60432" name="TextBox 24">
            <a:extLst>
              <a:ext uri="{FF2B5EF4-FFF2-40B4-BE49-F238E27FC236}">
                <a16:creationId xmlns:a16="http://schemas.microsoft.com/office/drawing/2014/main" id="{890B640E-895B-DE42-8749-33EA499CD255}"/>
              </a:ext>
            </a:extLst>
          </p:cNvPr>
          <p:cNvSpPr txBox="1">
            <a:spLocks noChangeArrowheads="1"/>
          </p:cNvSpPr>
          <p:nvPr/>
        </p:nvSpPr>
        <p:spPr bwMode="auto">
          <a:xfrm>
            <a:off x="1752600" y="2357438"/>
            <a:ext cx="171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Ranking A</a:t>
            </a:r>
          </a:p>
        </p:txBody>
      </p:sp>
      <p:sp>
        <p:nvSpPr>
          <p:cNvPr id="60433" name="TextBox 25">
            <a:extLst>
              <a:ext uri="{FF2B5EF4-FFF2-40B4-BE49-F238E27FC236}">
                <a16:creationId xmlns:a16="http://schemas.microsoft.com/office/drawing/2014/main" id="{E58B984C-8562-EE4D-8049-86F64FA98F94}"/>
              </a:ext>
            </a:extLst>
          </p:cNvPr>
          <p:cNvSpPr txBox="1">
            <a:spLocks noChangeArrowheads="1"/>
          </p:cNvSpPr>
          <p:nvPr/>
        </p:nvSpPr>
        <p:spPr bwMode="auto">
          <a:xfrm>
            <a:off x="5375275" y="2362200"/>
            <a:ext cx="167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solidFill>
                  <a:srgbClr val="C0504D"/>
                </a:solidFill>
              </a:rPr>
              <a:t>Ranking B</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0D1EFFC2-BFB2-444F-BDC5-3193AB4E2D23}"/>
              </a:ext>
            </a:extLst>
          </p:cNvPr>
          <p:cNvSpPr>
            <a:spLocks noGrp="1"/>
          </p:cNvSpPr>
          <p:nvPr>
            <p:ph type="title"/>
          </p:nvPr>
        </p:nvSpPr>
        <p:spPr/>
        <p:txBody>
          <a:bodyPr/>
          <a:lstStyle/>
          <a:p>
            <a:r>
              <a:rPr lang="en-US" altLang="en-US"/>
              <a:t>Interleave the two rankings</a:t>
            </a:r>
          </a:p>
        </p:txBody>
      </p:sp>
      <p:sp>
        <p:nvSpPr>
          <p:cNvPr id="61442" name="Slide Number Placeholder 3">
            <a:extLst>
              <a:ext uri="{FF2B5EF4-FFF2-40B4-BE49-F238E27FC236}">
                <a16:creationId xmlns:a16="http://schemas.microsoft.com/office/drawing/2014/main" id="{A3412A5F-EECE-B445-8D28-6AF3DF194CC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CD8873FE-FA57-0D40-B76B-549966CCEE6C}" type="slidenum">
              <a:rPr lang="en-US" altLang="en-US" sz="1200">
                <a:solidFill>
                  <a:srgbClr val="898989"/>
                </a:solidFill>
                <a:latin typeface="Calibri" panose="020F0502020204030204" pitchFamily="34" charset="0"/>
              </a:rPr>
              <a:pPr eaLnBrk="1" hangingPunct="1"/>
              <a:t>43</a:t>
            </a:fld>
            <a:endParaRPr lang="en-US" altLang="en-US" sz="1200">
              <a:solidFill>
                <a:srgbClr val="898989"/>
              </a:solidFill>
              <a:latin typeface="Calibri" panose="020F0502020204030204" pitchFamily="34" charset="0"/>
            </a:endParaRPr>
          </a:p>
        </p:txBody>
      </p:sp>
      <p:sp>
        <p:nvSpPr>
          <p:cNvPr id="6" name="Rectangle 5">
            <a:extLst>
              <a:ext uri="{FF2B5EF4-FFF2-40B4-BE49-F238E27FC236}">
                <a16:creationId xmlns:a16="http://schemas.microsoft.com/office/drawing/2014/main" id="{060EA7D9-817A-F841-98BD-B9B040F5CD39}"/>
              </a:ext>
            </a:extLst>
          </p:cNvPr>
          <p:cNvSpPr>
            <a:spLocks noChangeArrowheads="1"/>
          </p:cNvSpPr>
          <p:nvPr/>
        </p:nvSpPr>
        <p:spPr bwMode="auto">
          <a:xfrm>
            <a:off x="3352800" y="22812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Kernel machines</a:t>
            </a:r>
          </a:p>
        </p:txBody>
      </p:sp>
      <p:sp>
        <p:nvSpPr>
          <p:cNvPr id="7" name="Rectangle 6">
            <a:extLst>
              <a:ext uri="{FF2B5EF4-FFF2-40B4-BE49-F238E27FC236}">
                <a16:creationId xmlns:a16="http://schemas.microsoft.com/office/drawing/2014/main" id="{A1884A34-51A3-5D4E-8112-9B2E666E7853}"/>
              </a:ext>
            </a:extLst>
          </p:cNvPr>
          <p:cNvSpPr>
            <a:spLocks noChangeArrowheads="1"/>
          </p:cNvSpPr>
          <p:nvPr/>
        </p:nvSpPr>
        <p:spPr bwMode="auto">
          <a:xfrm>
            <a:off x="3352800" y="33480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SVM-light	</a:t>
            </a:r>
          </a:p>
        </p:txBody>
      </p:sp>
      <p:sp>
        <p:nvSpPr>
          <p:cNvPr id="8" name="Rectangle 7">
            <a:extLst>
              <a:ext uri="{FF2B5EF4-FFF2-40B4-BE49-F238E27FC236}">
                <a16:creationId xmlns:a16="http://schemas.microsoft.com/office/drawing/2014/main" id="{C5D5B668-6F6A-944E-B996-DD4BBB93A952}"/>
              </a:ext>
            </a:extLst>
          </p:cNvPr>
          <p:cNvSpPr>
            <a:spLocks noChangeArrowheads="1"/>
          </p:cNvSpPr>
          <p:nvPr/>
        </p:nvSpPr>
        <p:spPr bwMode="auto">
          <a:xfrm>
            <a:off x="3352800" y="44148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Lucent SVM demo</a:t>
            </a:r>
          </a:p>
        </p:txBody>
      </p:sp>
      <p:sp>
        <p:nvSpPr>
          <p:cNvPr id="9" name="Rectangle 8">
            <a:extLst>
              <a:ext uri="{FF2B5EF4-FFF2-40B4-BE49-F238E27FC236}">
                <a16:creationId xmlns:a16="http://schemas.microsoft.com/office/drawing/2014/main" id="{5D7CD4C4-6B46-454D-B6C0-F91E46913F7F}"/>
              </a:ext>
            </a:extLst>
          </p:cNvPr>
          <p:cNvSpPr>
            <a:spLocks noChangeArrowheads="1"/>
          </p:cNvSpPr>
          <p:nvPr/>
        </p:nvSpPr>
        <p:spPr bwMode="auto">
          <a:xfrm>
            <a:off x="3352800" y="54816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Royal </a:t>
            </a:r>
            <a:r>
              <a:rPr lang="en-US" dirty="0" err="1">
                <a:latin typeface="+mn-lt"/>
                <a:ea typeface="+mn-ea"/>
              </a:rPr>
              <a:t>Holl</a:t>
            </a:r>
            <a:r>
              <a:rPr lang="en-US" dirty="0">
                <a:latin typeface="+mn-lt"/>
                <a:ea typeface="+mn-ea"/>
              </a:rPr>
              <a:t>. SVM</a:t>
            </a:r>
          </a:p>
        </p:txBody>
      </p:sp>
      <p:sp>
        <p:nvSpPr>
          <p:cNvPr id="12" name="Rectangle 11">
            <a:extLst>
              <a:ext uri="{FF2B5EF4-FFF2-40B4-BE49-F238E27FC236}">
                <a16:creationId xmlns:a16="http://schemas.microsoft.com/office/drawing/2014/main" id="{F35796A6-2E99-EB41-A5D7-C6A2292DE8AF}"/>
              </a:ext>
            </a:extLst>
          </p:cNvPr>
          <p:cNvSpPr>
            <a:spLocks noChangeArrowheads="1"/>
          </p:cNvSpPr>
          <p:nvPr/>
        </p:nvSpPr>
        <p:spPr bwMode="auto">
          <a:xfrm>
            <a:off x="3352800" y="17478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Kernel machines</a:t>
            </a:r>
          </a:p>
        </p:txBody>
      </p:sp>
      <p:sp>
        <p:nvSpPr>
          <p:cNvPr id="13" name="Rectangle 12">
            <a:extLst>
              <a:ext uri="{FF2B5EF4-FFF2-40B4-BE49-F238E27FC236}">
                <a16:creationId xmlns:a16="http://schemas.microsoft.com/office/drawing/2014/main" id="{2459B78D-AA12-F141-A95B-0F1C799E09C9}"/>
              </a:ext>
            </a:extLst>
          </p:cNvPr>
          <p:cNvSpPr>
            <a:spLocks noChangeArrowheads="1"/>
          </p:cNvSpPr>
          <p:nvPr/>
        </p:nvSpPr>
        <p:spPr bwMode="auto">
          <a:xfrm>
            <a:off x="3352800" y="28146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SVMs</a:t>
            </a:r>
          </a:p>
        </p:txBody>
      </p:sp>
      <p:sp>
        <p:nvSpPr>
          <p:cNvPr id="14" name="Rectangle 13">
            <a:extLst>
              <a:ext uri="{FF2B5EF4-FFF2-40B4-BE49-F238E27FC236}">
                <a16:creationId xmlns:a16="http://schemas.microsoft.com/office/drawing/2014/main" id="{6F423269-3E5F-C548-A325-B1C76B36A7AB}"/>
              </a:ext>
            </a:extLst>
          </p:cNvPr>
          <p:cNvSpPr>
            <a:spLocks noChangeArrowheads="1"/>
          </p:cNvSpPr>
          <p:nvPr/>
        </p:nvSpPr>
        <p:spPr bwMode="auto">
          <a:xfrm>
            <a:off x="3352800" y="38814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Intro to SVMs</a:t>
            </a:r>
          </a:p>
        </p:txBody>
      </p:sp>
      <p:sp>
        <p:nvSpPr>
          <p:cNvPr id="15" name="Rectangle 14">
            <a:extLst>
              <a:ext uri="{FF2B5EF4-FFF2-40B4-BE49-F238E27FC236}">
                <a16:creationId xmlns:a16="http://schemas.microsoft.com/office/drawing/2014/main" id="{EEFCFCF9-54A4-E144-9576-6CE71823D2C6}"/>
              </a:ext>
            </a:extLst>
          </p:cNvPr>
          <p:cNvSpPr>
            <a:spLocks noChangeArrowheads="1"/>
          </p:cNvSpPr>
          <p:nvPr/>
        </p:nvSpPr>
        <p:spPr bwMode="auto">
          <a:xfrm>
            <a:off x="3352800" y="49482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Archives of SVM</a:t>
            </a:r>
          </a:p>
        </p:txBody>
      </p:sp>
      <p:sp>
        <p:nvSpPr>
          <p:cNvPr id="16" name="Rectangle 15">
            <a:extLst>
              <a:ext uri="{FF2B5EF4-FFF2-40B4-BE49-F238E27FC236}">
                <a16:creationId xmlns:a16="http://schemas.microsoft.com/office/drawing/2014/main" id="{46D74331-E834-D34E-AA03-14998511185C}"/>
              </a:ext>
            </a:extLst>
          </p:cNvPr>
          <p:cNvSpPr>
            <a:spLocks noChangeArrowheads="1"/>
          </p:cNvSpPr>
          <p:nvPr/>
        </p:nvSpPr>
        <p:spPr bwMode="auto">
          <a:xfrm>
            <a:off x="3352800" y="60150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SVM-light</a:t>
            </a:r>
          </a:p>
        </p:txBody>
      </p:sp>
      <p:sp>
        <p:nvSpPr>
          <p:cNvPr id="61452" name="TextBox 17">
            <a:extLst>
              <a:ext uri="{FF2B5EF4-FFF2-40B4-BE49-F238E27FC236}">
                <a16:creationId xmlns:a16="http://schemas.microsoft.com/office/drawing/2014/main" id="{5BF5DAF4-ACA0-9049-A257-CAD7EF3727DB}"/>
              </a:ext>
            </a:extLst>
          </p:cNvPr>
          <p:cNvSpPr txBox="1">
            <a:spLocks noChangeArrowheads="1"/>
          </p:cNvSpPr>
          <p:nvPr/>
        </p:nvSpPr>
        <p:spPr bwMode="auto">
          <a:xfrm>
            <a:off x="381000" y="32766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This interleaving</a:t>
            </a:r>
            <a:br>
              <a:rPr lang="en-US" altLang="en-US"/>
            </a:br>
            <a:r>
              <a:rPr lang="en-US" altLang="en-US"/>
              <a:t>starts with B</a:t>
            </a:r>
          </a:p>
        </p:txBody>
      </p:sp>
      <p:sp>
        <p:nvSpPr>
          <p:cNvPr id="61453" name="TextBox 21">
            <a:extLst>
              <a:ext uri="{FF2B5EF4-FFF2-40B4-BE49-F238E27FC236}">
                <a16:creationId xmlns:a16="http://schemas.microsoft.com/office/drawing/2014/main" id="{08F11F1A-967E-1349-BBD0-3386A4E59E5A}"/>
              </a:ext>
            </a:extLst>
          </p:cNvPr>
          <p:cNvSpPr txBox="1">
            <a:spLocks noChangeArrowheads="1"/>
          </p:cNvSpPr>
          <p:nvPr/>
        </p:nvSpPr>
        <p:spPr bwMode="auto">
          <a:xfrm>
            <a:off x="4191000" y="6396038"/>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450440EC-3961-C940-9AC0-FEB32907A3B7}"/>
              </a:ext>
            </a:extLst>
          </p:cNvPr>
          <p:cNvSpPr>
            <a:spLocks noGrp="1"/>
          </p:cNvSpPr>
          <p:nvPr>
            <p:ph type="title"/>
          </p:nvPr>
        </p:nvSpPr>
        <p:spPr/>
        <p:txBody>
          <a:bodyPr/>
          <a:lstStyle/>
          <a:p>
            <a:r>
              <a:rPr lang="en-US" altLang="en-US"/>
              <a:t>Remove duplicate results</a:t>
            </a:r>
          </a:p>
        </p:txBody>
      </p:sp>
      <p:sp>
        <p:nvSpPr>
          <p:cNvPr id="62466" name="Slide Number Placeholder 3">
            <a:extLst>
              <a:ext uri="{FF2B5EF4-FFF2-40B4-BE49-F238E27FC236}">
                <a16:creationId xmlns:a16="http://schemas.microsoft.com/office/drawing/2014/main" id="{F9FA4C38-1AFD-9D42-A576-65C00BBD69F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EF97ADC7-7643-814C-A0DD-502D664DA116}" type="slidenum">
              <a:rPr lang="en-US" altLang="en-US" sz="1200">
                <a:solidFill>
                  <a:srgbClr val="898989"/>
                </a:solidFill>
                <a:latin typeface="Calibri" panose="020F0502020204030204" pitchFamily="34" charset="0"/>
              </a:rPr>
              <a:pPr eaLnBrk="1" hangingPunct="1"/>
              <a:t>44</a:t>
            </a:fld>
            <a:endParaRPr lang="en-US" altLang="en-US" sz="1200">
              <a:solidFill>
                <a:srgbClr val="898989"/>
              </a:solidFill>
              <a:latin typeface="Calibri" panose="020F0502020204030204" pitchFamily="34" charset="0"/>
            </a:endParaRPr>
          </a:p>
        </p:txBody>
      </p:sp>
      <p:sp>
        <p:nvSpPr>
          <p:cNvPr id="19" name="Rectangle 18">
            <a:extLst>
              <a:ext uri="{FF2B5EF4-FFF2-40B4-BE49-F238E27FC236}">
                <a16:creationId xmlns:a16="http://schemas.microsoft.com/office/drawing/2014/main" id="{CCCF59A1-DA5C-DF44-B0EA-1BB82A77C03B}"/>
              </a:ext>
            </a:extLst>
          </p:cNvPr>
          <p:cNvSpPr>
            <a:spLocks noChangeArrowheads="1"/>
          </p:cNvSpPr>
          <p:nvPr/>
        </p:nvSpPr>
        <p:spPr bwMode="auto">
          <a:xfrm>
            <a:off x="3352800" y="2281238"/>
            <a:ext cx="2438400" cy="533400"/>
          </a:xfrm>
          <a:prstGeom prst="rect">
            <a:avLst/>
          </a:prstGeom>
          <a:solidFill>
            <a:srgbClr val="A6A6A6"/>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dirty="0">
                <a:latin typeface="+mn-lt"/>
                <a:ea typeface="+mn-ea"/>
              </a:rPr>
              <a:t>Kernel machines</a:t>
            </a:r>
          </a:p>
        </p:txBody>
      </p:sp>
      <p:sp>
        <p:nvSpPr>
          <p:cNvPr id="20" name="Rectangle 19">
            <a:extLst>
              <a:ext uri="{FF2B5EF4-FFF2-40B4-BE49-F238E27FC236}">
                <a16:creationId xmlns:a16="http://schemas.microsoft.com/office/drawing/2014/main" id="{9327BAEE-388B-EF4E-AF8A-DE42274C09D9}"/>
              </a:ext>
            </a:extLst>
          </p:cNvPr>
          <p:cNvSpPr>
            <a:spLocks noChangeArrowheads="1"/>
          </p:cNvSpPr>
          <p:nvPr/>
        </p:nvSpPr>
        <p:spPr bwMode="auto">
          <a:xfrm>
            <a:off x="3352800" y="33480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SVM-light	</a:t>
            </a:r>
          </a:p>
        </p:txBody>
      </p:sp>
      <p:sp>
        <p:nvSpPr>
          <p:cNvPr id="21" name="Rectangle 20">
            <a:extLst>
              <a:ext uri="{FF2B5EF4-FFF2-40B4-BE49-F238E27FC236}">
                <a16:creationId xmlns:a16="http://schemas.microsoft.com/office/drawing/2014/main" id="{FB4A5215-1FD2-0045-9506-B62241A05DC1}"/>
              </a:ext>
            </a:extLst>
          </p:cNvPr>
          <p:cNvSpPr>
            <a:spLocks noChangeArrowheads="1"/>
          </p:cNvSpPr>
          <p:nvPr/>
        </p:nvSpPr>
        <p:spPr bwMode="auto">
          <a:xfrm>
            <a:off x="3352800" y="44148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Lucent SVM demo</a:t>
            </a:r>
          </a:p>
        </p:txBody>
      </p:sp>
      <p:sp>
        <p:nvSpPr>
          <p:cNvPr id="22" name="Rectangle 21">
            <a:extLst>
              <a:ext uri="{FF2B5EF4-FFF2-40B4-BE49-F238E27FC236}">
                <a16:creationId xmlns:a16="http://schemas.microsoft.com/office/drawing/2014/main" id="{E8F28A5B-7435-924B-8484-C7909B008227}"/>
              </a:ext>
            </a:extLst>
          </p:cNvPr>
          <p:cNvSpPr>
            <a:spLocks noChangeArrowheads="1"/>
          </p:cNvSpPr>
          <p:nvPr/>
        </p:nvSpPr>
        <p:spPr bwMode="auto">
          <a:xfrm>
            <a:off x="3352800" y="54816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Royal </a:t>
            </a:r>
            <a:r>
              <a:rPr lang="en-US" dirty="0" err="1">
                <a:latin typeface="+mn-lt"/>
                <a:ea typeface="+mn-ea"/>
              </a:rPr>
              <a:t>Holl</a:t>
            </a:r>
            <a:r>
              <a:rPr lang="en-US" dirty="0">
                <a:latin typeface="+mn-lt"/>
                <a:ea typeface="+mn-ea"/>
              </a:rPr>
              <a:t>. SVM</a:t>
            </a:r>
          </a:p>
        </p:txBody>
      </p:sp>
      <p:sp>
        <p:nvSpPr>
          <p:cNvPr id="23" name="Rectangle 22">
            <a:extLst>
              <a:ext uri="{FF2B5EF4-FFF2-40B4-BE49-F238E27FC236}">
                <a16:creationId xmlns:a16="http://schemas.microsoft.com/office/drawing/2014/main" id="{A85D5979-C1E7-A34C-8813-B32A1D8D978A}"/>
              </a:ext>
            </a:extLst>
          </p:cNvPr>
          <p:cNvSpPr>
            <a:spLocks noChangeArrowheads="1"/>
          </p:cNvSpPr>
          <p:nvPr/>
        </p:nvSpPr>
        <p:spPr bwMode="auto">
          <a:xfrm>
            <a:off x="3352800" y="17478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Kernel machines</a:t>
            </a:r>
          </a:p>
        </p:txBody>
      </p:sp>
      <p:sp>
        <p:nvSpPr>
          <p:cNvPr id="24" name="Rectangle 23">
            <a:extLst>
              <a:ext uri="{FF2B5EF4-FFF2-40B4-BE49-F238E27FC236}">
                <a16:creationId xmlns:a16="http://schemas.microsoft.com/office/drawing/2014/main" id="{AD351270-44B7-8B46-B987-612B58E587C5}"/>
              </a:ext>
            </a:extLst>
          </p:cNvPr>
          <p:cNvSpPr>
            <a:spLocks noChangeArrowheads="1"/>
          </p:cNvSpPr>
          <p:nvPr/>
        </p:nvSpPr>
        <p:spPr bwMode="auto">
          <a:xfrm>
            <a:off x="3352800" y="28146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SVMs</a:t>
            </a:r>
          </a:p>
        </p:txBody>
      </p:sp>
      <p:sp>
        <p:nvSpPr>
          <p:cNvPr id="25" name="Rectangle 24">
            <a:extLst>
              <a:ext uri="{FF2B5EF4-FFF2-40B4-BE49-F238E27FC236}">
                <a16:creationId xmlns:a16="http://schemas.microsoft.com/office/drawing/2014/main" id="{83AA4737-0F0F-2B4A-A517-6B94B226444C}"/>
              </a:ext>
            </a:extLst>
          </p:cNvPr>
          <p:cNvSpPr>
            <a:spLocks noChangeArrowheads="1"/>
          </p:cNvSpPr>
          <p:nvPr/>
        </p:nvSpPr>
        <p:spPr bwMode="auto">
          <a:xfrm>
            <a:off x="3352800" y="38814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Intro to SVMs</a:t>
            </a:r>
          </a:p>
        </p:txBody>
      </p:sp>
      <p:sp>
        <p:nvSpPr>
          <p:cNvPr id="26" name="Rectangle 25">
            <a:extLst>
              <a:ext uri="{FF2B5EF4-FFF2-40B4-BE49-F238E27FC236}">
                <a16:creationId xmlns:a16="http://schemas.microsoft.com/office/drawing/2014/main" id="{B11F5297-A6AA-B14F-8F8B-90B91036A38E}"/>
              </a:ext>
            </a:extLst>
          </p:cNvPr>
          <p:cNvSpPr>
            <a:spLocks noChangeArrowheads="1"/>
          </p:cNvSpPr>
          <p:nvPr/>
        </p:nvSpPr>
        <p:spPr bwMode="auto">
          <a:xfrm>
            <a:off x="3352800" y="49482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Archives of SVM</a:t>
            </a:r>
          </a:p>
        </p:txBody>
      </p:sp>
      <p:sp>
        <p:nvSpPr>
          <p:cNvPr id="27" name="Rectangle 26">
            <a:extLst>
              <a:ext uri="{FF2B5EF4-FFF2-40B4-BE49-F238E27FC236}">
                <a16:creationId xmlns:a16="http://schemas.microsoft.com/office/drawing/2014/main" id="{3BFB8B01-DBC8-D742-9013-138E82ACE343}"/>
              </a:ext>
            </a:extLst>
          </p:cNvPr>
          <p:cNvSpPr>
            <a:spLocks noChangeArrowheads="1"/>
          </p:cNvSpPr>
          <p:nvPr/>
        </p:nvSpPr>
        <p:spPr bwMode="auto">
          <a:xfrm>
            <a:off x="3352800" y="6015038"/>
            <a:ext cx="2438400" cy="533400"/>
          </a:xfrm>
          <a:prstGeom prst="rect">
            <a:avLst/>
          </a:prstGeom>
          <a:solidFill>
            <a:srgbClr val="A6A6A6"/>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dirty="0">
                <a:solidFill>
                  <a:schemeClr val="accent2"/>
                </a:solidFill>
                <a:latin typeface="+mn-lt"/>
                <a:ea typeface="+mn-ea"/>
              </a:rPr>
              <a:t>SVM-light</a:t>
            </a:r>
          </a:p>
        </p:txBody>
      </p:sp>
      <p:sp>
        <p:nvSpPr>
          <p:cNvPr id="62476" name="TextBox 27">
            <a:extLst>
              <a:ext uri="{FF2B5EF4-FFF2-40B4-BE49-F238E27FC236}">
                <a16:creationId xmlns:a16="http://schemas.microsoft.com/office/drawing/2014/main" id="{8F3472E7-947C-0F40-A808-F5E6506E72F8}"/>
              </a:ext>
            </a:extLst>
          </p:cNvPr>
          <p:cNvSpPr txBox="1">
            <a:spLocks noChangeArrowheads="1"/>
          </p:cNvSpPr>
          <p:nvPr/>
        </p:nvSpPr>
        <p:spPr bwMode="auto">
          <a:xfrm>
            <a:off x="4191000" y="6396038"/>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5B3D5225-6E7E-EC4F-A699-2C5A44D6F7D1}"/>
              </a:ext>
            </a:extLst>
          </p:cNvPr>
          <p:cNvSpPr>
            <a:spLocks noGrp="1"/>
          </p:cNvSpPr>
          <p:nvPr>
            <p:ph type="title"/>
          </p:nvPr>
        </p:nvSpPr>
        <p:spPr/>
        <p:txBody>
          <a:bodyPr/>
          <a:lstStyle/>
          <a:p>
            <a:r>
              <a:rPr lang="en-US" altLang="en-US"/>
              <a:t>Count user clicks</a:t>
            </a:r>
          </a:p>
        </p:txBody>
      </p:sp>
      <p:sp>
        <p:nvSpPr>
          <p:cNvPr id="63490" name="Slide Number Placeholder 3">
            <a:extLst>
              <a:ext uri="{FF2B5EF4-FFF2-40B4-BE49-F238E27FC236}">
                <a16:creationId xmlns:a16="http://schemas.microsoft.com/office/drawing/2014/main" id="{DBCED404-27EC-164A-A86C-E025835A8E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4C1FA6F7-19DB-E048-A48B-75AAB87ED42E}" type="slidenum">
              <a:rPr lang="en-US" altLang="en-US" sz="1200">
                <a:solidFill>
                  <a:srgbClr val="898989"/>
                </a:solidFill>
                <a:latin typeface="Calibri" panose="020F0502020204030204" pitchFamily="34" charset="0"/>
              </a:rPr>
              <a:pPr eaLnBrk="1" hangingPunct="1"/>
              <a:t>45</a:t>
            </a:fld>
            <a:endParaRPr lang="en-US" altLang="en-US" sz="1200">
              <a:solidFill>
                <a:srgbClr val="898989"/>
              </a:solidFill>
              <a:latin typeface="Calibri" panose="020F0502020204030204" pitchFamily="34" charset="0"/>
            </a:endParaRPr>
          </a:p>
        </p:txBody>
      </p:sp>
      <p:sp>
        <p:nvSpPr>
          <p:cNvPr id="19" name="Rectangle 18">
            <a:extLst>
              <a:ext uri="{FF2B5EF4-FFF2-40B4-BE49-F238E27FC236}">
                <a16:creationId xmlns:a16="http://schemas.microsoft.com/office/drawing/2014/main" id="{69DBBBB6-2E17-674C-846D-0147C65946DE}"/>
              </a:ext>
            </a:extLst>
          </p:cNvPr>
          <p:cNvSpPr>
            <a:spLocks noChangeArrowheads="1"/>
          </p:cNvSpPr>
          <p:nvPr/>
        </p:nvSpPr>
        <p:spPr bwMode="auto">
          <a:xfrm>
            <a:off x="3352800" y="2281238"/>
            <a:ext cx="2438400" cy="533400"/>
          </a:xfrm>
          <a:prstGeom prst="rect">
            <a:avLst/>
          </a:prstGeom>
          <a:solidFill>
            <a:srgbClr val="A6A6A6"/>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dirty="0">
                <a:latin typeface="+mn-lt"/>
                <a:ea typeface="+mn-ea"/>
              </a:rPr>
              <a:t>Kernel machines</a:t>
            </a:r>
          </a:p>
        </p:txBody>
      </p:sp>
      <p:sp>
        <p:nvSpPr>
          <p:cNvPr id="20" name="Rectangle 19">
            <a:extLst>
              <a:ext uri="{FF2B5EF4-FFF2-40B4-BE49-F238E27FC236}">
                <a16:creationId xmlns:a16="http://schemas.microsoft.com/office/drawing/2014/main" id="{2CF781D1-CE9D-6449-AEB7-B61A4885C346}"/>
              </a:ext>
            </a:extLst>
          </p:cNvPr>
          <p:cNvSpPr>
            <a:spLocks noChangeArrowheads="1"/>
          </p:cNvSpPr>
          <p:nvPr/>
        </p:nvSpPr>
        <p:spPr bwMode="auto">
          <a:xfrm>
            <a:off x="3352800" y="33480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SVM-light	</a:t>
            </a:r>
          </a:p>
        </p:txBody>
      </p:sp>
      <p:sp>
        <p:nvSpPr>
          <p:cNvPr id="21" name="Rectangle 20">
            <a:extLst>
              <a:ext uri="{FF2B5EF4-FFF2-40B4-BE49-F238E27FC236}">
                <a16:creationId xmlns:a16="http://schemas.microsoft.com/office/drawing/2014/main" id="{2C0794DF-C285-264F-9E96-3B6B5BFAD752}"/>
              </a:ext>
            </a:extLst>
          </p:cNvPr>
          <p:cNvSpPr>
            <a:spLocks noChangeArrowheads="1"/>
          </p:cNvSpPr>
          <p:nvPr/>
        </p:nvSpPr>
        <p:spPr bwMode="auto">
          <a:xfrm>
            <a:off x="3352800" y="44148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Lucent SVM demo</a:t>
            </a:r>
          </a:p>
        </p:txBody>
      </p:sp>
      <p:sp>
        <p:nvSpPr>
          <p:cNvPr id="22" name="Rectangle 21">
            <a:extLst>
              <a:ext uri="{FF2B5EF4-FFF2-40B4-BE49-F238E27FC236}">
                <a16:creationId xmlns:a16="http://schemas.microsoft.com/office/drawing/2014/main" id="{06C0B6D0-8AA6-A04C-A1A1-0E47EE5538E8}"/>
              </a:ext>
            </a:extLst>
          </p:cNvPr>
          <p:cNvSpPr>
            <a:spLocks noChangeArrowheads="1"/>
          </p:cNvSpPr>
          <p:nvPr/>
        </p:nvSpPr>
        <p:spPr bwMode="auto">
          <a:xfrm>
            <a:off x="3352800" y="54816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ea typeface="+mn-ea"/>
              </a:rPr>
              <a:t>Royal </a:t>
            </a:r>
            <a:r>
              <a:rPr lang="en-US" dirty="0" err="1">
                <a:latin typeface="+mn-lt"/>
                <a:ea typeface="+mn-ea"/>
              </a:rPr>
              <a:t>Holl</a:t>
            </a:r>
            <a:r>
              <a:rPr lang="en-US" dirty="0">
                <a:latin typeface="+mn-lt"/>
                <a:ea typeface="+mn-ea"/>
              </a:rPr>
              <a:t>. SVM</a:t>
            </a:r>
          </a:p>
        </p:txBody>
      </p:sp>
      <p:sp>
        <p:nvSpPr>
          <p:cNvPr id="23" name="Rectangle 22">
            <a:extLst>
              <a:ext uri="{FF2B5EF4-FFF2-40B4-BE49-F238E27FC236}">
                <a16:creationId xmlns:a16="http://schemas.microsoft.com/office/drawing/2014/main" id="{FC9347A9-E0A3-5046-B63E-161E82A81389}"/>
              </a:ext>
            </a:extLst>
          </p:cNvPr>
          <p:cNvSpPr>
            <a:spLocks noChangeArrowheads="1"/>
          </p:cNvSpPr>
          <p:nvPr/>
        </p:nvSpPr>
        <p:spPr bwMode="auto">
          <a:xfrm>
            <a:off x="3352800" y="17478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Kernel machines</a:t>
            </a:r>
          </a:p>
        </p:txBody>
      </p:sp>
      <p:sp>
        <p:nvSpPr>
          <p:cNvPr id="24" name="Rectangle 23">
            <a:extLst>
              <a:ext uri="{FF2B5EF4-FFF2-40B4-BE49-F238E27FC236}">
                <a16:creationId xmlns:a16="http://schemas.microsoft.com/office/drawing/2014/main" id="{81C895ED-2C9E-3E49-9EFE-66C220893331}"/>
              </a:ext>
            </a:extLst>
          </p:cNvPr>
          <p:cNvSpPr>
            <a:spLocks noChangeArrowheads="1"/>
          </p:cNvSpPr>
          <p:nvPr/>
        </p:nvSpPr>
        <p:spPr bwMode="auto">
          <a:xfrm>
            <a:off x="3352800" y="28146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SVMs</a:t>
            </a:r>
          </a:p>
        </p:txBody>
      </p:sp>
      <p:sp>
        <p:nvSpPr>
          <p:cNvPr id="25" name="Rectangle 24">
            <a:extLst>
              <a:ext uri="{FF2B5EF4-FFF2-40B4-BE49-F238E27FC236}">
                <a16:creationId xmlns:a16="http://schemas.microsoft.com/office/drawing/2014/main" id="{677B3A32-474A-9E4B-88D1-490D7CE3D60A}"/>
              </a:ext>
            </a:extLst>
          </p:cNvPr>
          <p:cNvSpPr>
            <a:spLocks noChangeArrowheads="1"/>
          </p:cNvSpPr>
          <p:nvPr/>
        </p:nvSpPr>
        <p:spPr bwMode="auto">
          <a:xfrm>
            <a:off x="3352800" y="38814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Intro to SVMs</a:t>
            </a:r>
          </a:p>
        </p:txBody>
      </p:sp>
      <p:sp>
        <p:nvSpPr>
          <p:cNvPr id="26" name="Rectangle 25">
            <a:extLst>
              <a:ext uri="{FF2B5EF4-FFF2-40B4-BE49-F238E27FC236}">
                <a16:creationId xmlns:a16="http://schemas.microsoft.com/office/drawing/2014/main" id="{44BAAA23-BF1B-7248-BB79-D1BC0C192AE5}"/>
              </a:ext>
            </a:extLst>
          </p:cNvPr>
          <p:cNvSpPr>
            <a:spLocks noChangeArrowheads="1"/>
          </p:cNvSpPr>
          <p:nvPr/>
        </p:nvSpPr>
        <p:spPr bwMode="auto">
          <a:xfrm>
            <a:off x="3352800" y="4948238"/>
            <a:ext cx="2438400" cy="533400"/>
          </a:xfrm>
          <a:prstGeom prst="rect">
            <a:avLst/>
          </a:prstGeom>
          <a:noFill/>
          <a:ln w="9525">
            <a:solidFill>
              <a:srgbClr val="00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solidFill>
                  <a:schemeClr val="accent2"/>
                </a:solidFill>
                <a:latin typeface="+mn-lt"/>
                <a:ea typeface="+mn-ea"/>
              </a:rPr>
              <a:t>Archives of SVM</a:t>
            </a:r>
          </a:p>
        </p:txBody>
      </p:sp>
      <p:sp>
        <p:nvSpPr>
          <p:cNvPr id="27" name="Rectangle 26">
            <a:extLst>
              <a:ext uri="{FF2B5EF4-FFF2-40B4-BE49-F238E27FC236}">
                <a16:creationId xmlns:a16="http://schemas.microsoft.com/office/drawing/2014/main" id="{91B895FE-A302-D244-8330-52E57687C193}"/>
              </a:ext>
            </a:extLst>
          </p:cNvPr>
          <p:cNvSpPr>
            <a:spLocks noChangeArrowheads="1"/>
          </p:cNvSpPr>
          <p:nvPr/>
        </p:nvSpPr>
        <p:spPr bwMode="auto">
          <a:xfrm>
            <a:off x="3352800" y="6015038"/>
            <a:ext cx="2438400" cy="533400"/>
          </a:xfrm>
          <a:prstGeom prst="rect">
            <a:avLst/>
          </a:prstGeom>
          <a:solidFill>
            <a:srgbClr val="A6A6A6"/>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dirty="0">
                <a:solidFill>
                  <a:schemeClr val="accent2"/>
                </a:solidFill>
                <a:latin typeface="+mn-lt"/>
                <a:ea typeface="+mn-ea"/>
              </a:rPr>
              <a:t>SVM-light</a:t>
            </a:r>
          </a:p>
        </p:txBody>
      </p:sp>
      <p:sp>
        <p:nvSpPr>
          <p:cNvPr id="63500" name="TextBox 27">
            <a:extLst>
              <a:ext uri="{FF2B5EF4-FFF2-40B4-BE49-F238E27FC236}">
                <a16:creationId xmlns:a16="http://schemas.microsoft.com/office/drawing/2014/main" id="{6AC9563D-2552-784E-8C95-906784B547CC}"/>
              </a:ext>
            </a:extLst>
          </p:cNvPr>
          <p:cNvSpPr txBox="1">
            <a:spLocks noChangeArrowheads="1"/>
          </p:cNvSpPr>
          <p:nvPr/>
        </p:nvSpPr>
        <p:spPr bwMode="auto">
          <a:xfrm>
            <a:off x="4191000" y="6396038"/>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a:t>
            </a:r>
          </a:p>
        </p:txBody>
      </p:sp>
      <p:cxnSp>
        <p:nvCxnSpPr>
          <p:cNvPr id="7" name="Straight Arrow Connector 6">
            <a:extLst>
              <a:ext uri="{FF2B5EF4-FFF2-40B4-BE49-F238E27FC236}">
                <a16:creationId xmlns:a16="http://schemas.microsoft.com/office/drawing/2014/main" id="{9C8D4404-6F73-6D4E-9C14-999AB5066D9B}"/>
              </a:ext>
            </a:extLst>
          </p:cNvPr>
          <p:cNvCxnSpPr>
            <a:cxnSpLocks noChangeShapeType="1"/>
          </p:cNvCxnSpPr>
          <p:nvPr/>
        </p:nvCxnSpPr>
        <p:spPr bwMode="auto">
          <a:xfrm flipH="1">
            <a:off x="6019800" y="2057400"/>
            <a:ext cx="1600200" cy="0"/>
          </a:xfrm>
          <a:prstGeom prst="straightConnector1">
            <a:avLst/>
          </a:prstGeom>
          <a:noFill/>
          <a:ln w="38100">
            <a:solidFill>
              <a:schemeClr val="tx1"/>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8" name="Straight Arrow Connector 17">
            <a:extLst>
              <a:ext uri="{FF2B5EF4-FFF2-40B4-BE49-F238E27FC236}">
                <a16:creationId xmlns:a16="http://schemas.microsoft.com/office/drawing/2014/main" id="{434ED700-1121-274F-9A8B-7BDFAEDC5D97}"/>
              </a:ext>
            </a:extLst>
          </p:cNvPr>
          <p:cNvCxnSpPr>
            <a:cxnSpLocks noChangeShapeType="1"/>
          </p:cNvCxnSpPr>
          <p:nvPr/>
        </p:nvCxnSpPr>
        <p:spPr bwMode="auto">
          <a:xfrm flipH="1">
            <a:off x="6019800" y="3581400"/>
            <a:ext cx="1600200" cy="0"/>
          </a:xfrm>
          <a:prstGeom prst="straightConnector1">
            <a:avLst/>
          </a:prstGeom>
          <a:noFill/>
          <a:ln w="38100">
            <a:solidFill>
              <a:schemeClr val="tx1"/>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29" name="Straight Arrow Connector 28">
            <a:extLst>
              <a:ext uri="{FF2B5EF4-FFF2-40B4-BE49-F238E27FC236}">
                <a16:creationId xmlns:a16="http://schemas.microsoft.com/office/drawing/2014/main" id="{0E6D39B4-5100-7843-A4B2-A9DB6306DAD9}"/>
              </a:ext>
            </a:extLst>
          </p:cNvPr>
          <p:cNvCxnSpPr>
            <a:cxnSpLocks noChangeShapeType="1"/>
          </p:cNvCxnSpPr>
          <p:nvPr/>
        </p:nvCxnSpPr>
        <p:spPr bwMode="auto">
          <a:xfrm flipH="1">
            <a:off x="6019800" y="4648200"/>
            <a:ext cx="1600200" cy="0"/>
          </a:xfrm>
          <a:prstGeom prst="straightConnector1">
            <a:avLst/>
          </a:prstGeom>
          <a:noFill/>
          <a:ln w="38100">
            <a:solidFill>
              <a:schemeClr val="tx1"/>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63504" name="TextBox 29">
            <a:extLst>
              <a:ext uri="{FF2B5EF4-FFF2-40B4-BE49-F238E27FC236}">
                <a16:creationId xmlns:a16="http://schemas.microsoft.com/office/drawing/2014/main" id="{6228D689-0976-7E45-96CA-EF7DFED310DE}"/>
              </a:ext>
            </a:extLst>
          </p:cNvPr>
          <p:cNvSpPr txBox="1">
            <a:spLocks noChangeArrowheads="1"/>
          </p:cNvSpPr>
          <p:nvPr/>
        </p:nvSpPr>
        <p:spPr bwMode="auto">
          <a:xfrm>
            <a:off x="7315200" y="2667000"/>
            <a:ext cx="1069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Clicks</a:t>
            </a:r>
          </a:p>
        </p:txBody>
      </p:sp>
      <p:sp>
        <p:nvSpPr>
          <p:cNvPr id="31" name="TextBox 30">
            <a:extLst>
              <a:ext uri="{FF2B5EF4-FFF2-40B4-BE49-F238E27FC236}">
                <a16:creationId xmlns:a16="http://schemas.microsoft.com/office/drawing/2014/main" id="{3B7C6920-B5D7-EF46-B392-7F51F7534781}"/>
              </a:ext>
            </a:extLst>
          </p:cNvPr>
          <p:cNvSpPr txBox="1">
            <a:spLocks noChangeArrowheads="1"/>
          </p:cNvSpPr>
          <p:nvPr/>
        </p:nvSpPr>
        <p:spPr bwMode="auto">
          <a:xfrm>
            <a:off x="381000" y="3276600"/>
            <a:ext cx="2090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Ranking A: 3</a:t>
            </a:r>
            <a:br>
              <a:rPr lang="en-US" altLang="en-US"/>
            </a:br>
            <a:r>
              <a:rPr lang="en-US" altLang="en-US"/>
              <a:t>Ranking B: 1</a:t>
            </a:r>
          </a:p>
        </p:txBody>
      </p:sp>
      <p:sp>
        <p:nvSpPr>
          <p:cNvPr id="8" name="TextBox 7">
            <a:extLst>
              <a:ext uri="{FF2B5EF4-FFF2-40B4-BE49-F238E27FC236}">
                <a16:creationId xmlns:a16="http://schemas.microsoft.com/office/drawing/2014/main" id="{35181958-9789-5E42-ADF5-2B8376C6DB84}"/>
              </a:ext>
            </a:extLst>
          </p:cNvPr>
          <p:cNvSpPr txBox="1">
            <a:spLocks noChangeArrowheads="1"/>
          </p:cNvSpPr>
          <p:nvPr/>
        </p:nvSpPr>
        <p:spPr bwMode="auto">
          <a:xfrm>
            <a:off x="7772400" y="1824038"/>
            <a:ext cx="774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A, </a:t>
            </a:r>
            <a:r>
              <a:rPr lang="en-US" altLang="en-US">
                <a:solidFill>
                  <a:schemeClr val="accent2"/>
                </a:solidFill>
              </a:rPr>
              <a:t>B</a:t>
            </a:r>
          </a:p>
        </p:txBody>
      </p:sp>
      <p:sp>
        <p:nvSpPr>
          <p:cNvPr id="32" name="TextBox 31">
            <a:extLst>
              <a:ext uri="{FF2B5EF4-FFF2-40B4-BE49-F238E27FC236}">
                <a16:creationId xmlns:a16="http://schemas.microsoft.com/office/drawing/2014/main" id="{B45D0D0F-CC86-AB42-99B3-403BD31B3B79}"/>
              </a:ext>
            </a:extLst>
          </p:cNvPr>
          <p:cNvSpPr txBox="1">
            <a:spLocks noChangeArrowheads="1"/>
          </p:cNvSpPr>
          <p:nvPr/>
        </p:nvSpPr>
        <p:spPr bwMode="auto">
          <a:xfrm>
            <a:off x="7772400" y="3348038"/>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A</a:t>
            </a:r>
            <a:endParaRPr lang="en-US" altLang="en-US">
              <a:solidFill>
                <a:schemeClr val="accent2"/>
              </a:solidFill>
            </a:endParaRPr>
          </a:p>
        </p:txBody>
      </p:sp>
      <p:sp>
        <p:nvSpPr>
          <p:cNvPr id="33" name="TextBox 32">
            <a:extLst>
              <a:ext uri="{FF2B5EF4-FFF2-40B4-BE49-F238E27FC236}">
                <a16:creationId xmlns:a16="http://schemas.microsoft.com/office/drawing/2014/main" id="{2A3AD990-6180-4444-8D24-6D1D991C0277}"/>
              </a:ext>
            </a:extLst>
          </p:cNvPr>
          <p:cNvSpPr txBox="1">
            <a:spLocks noChangeArrowheads="1"/>
          </p:cNvSpPr>
          <p:nvPr/>
        </p:nvSpPr>
        <p:spPr bwMode="auto">
          <a:xfrm>
            <a:off x="7772400" y="4414838"/>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A</a:t>
            </a:r>
            <a:endParaRPr lang="en-US" altLang="en-US">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p:bldP spid="32"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82E3F91A-B7CE-E74E-8331-513CDC61CF0E}"/>
              </a:ext>
            </a:extLst>
          </p:cNvPr>
          <p:cNvSpPr>
            <a:spLocks noGrp="1"/>
          </p:cNvSpPr>
          <p:nvPr>
            <p:ph type="title"/>
          </p:nvPr>
        </p:nvSpPr>
        <p:spPr/>
        <p:txBody>
          <a:bodyPr/>
          <a:lstStyle/>
          <a:p>
            <a:r>
              <a:rPr lang="en-US" altLang="en-US"/>
              <a:t>Interleaved ranking </a:t>
            </a:r>
          </a:p>
        </p:txBody>
      </p:sp>
      <p:sp>
        <p:nvSpPr>
          <p:cNvPr id="76802" name="Content Placeholder 2">
            <a:extLst>
              <a:ext uri="{FF2B5EF4-FFF2-40B4-BE49-F238E27FC236}">
                <a16:creationId xmlns:a16="http://schemas.microsoft.com/office/drawing/2014/main" id="{FD24BCC7-6E06-1F49-9680-DC08C63C8016}"/>
              </a:ext>
            </a:extLst>
          </p:cNvPr>
          <p:cNvSpPr>
            <a:spLocks noGrp="1"/>
          </p:cNvSpPr>
          <p:nvPr>
            <p:ph idx="1"/>
          </p:nvPr>
        </p:nvSpPr>
        <p:spPr/>
        <p:txBody>
          <a:bodyPr/>
          <a:lstStyle/>
          <a:p>
            <a:r>
              <a:rPr lang="en-US" altLang="en-US" dirty="0"/>
              <a:t>Present interleaved ranking to users</a:t>
            </a:r>
          </a:p>
          <a:p>
            <a:pPr lvl="1"/>
            <a:r>
              <a:rPr lang="en-US" altLang="en-US" dirty="0"/>
              <a:t>Start randomly with ranking A or ranking B to even out presentation bias</a:t>
            </a:r>
          </a:p>
          <a:p>
            <a:pPr lvl="1"/>
            <a:endParaRPr lang="en-US" altLang="en-US" dirty="0"/>
          </a:p>
          <a:p>
            <a:r>
              <a:rPr lang="en-US" altLang="en-US" dirty="0"/>
              <a:t>Count clicks on results from A versus results from B</a:t>
            </a:r>
            <a:br>
              <a:rPr lang="en-US" altLang="en-US" dirty="0"/>
            </a:br>
            <a:endParaRPr lang="en-US" altLang="en-US" dirty="0"/>
          </a:p>
          <a:p>
            <a:r>
              <a:rPr lang="en-US" altLang="en-US" dirty="0"/>
              <a:t>Better ranking will (on average) get more clicks</a:t>
            </a:r>
          </a:p>
          <a:p>
            <a:pPr lvl="1"/>
            <a:endParaRPr lang="en-US" altLang="en-US" dirty="0"/>
          </a:p>
        </p:txBody>
      </p:sp>
      <p:sp>
        <p:nvSpPr>
          <p:cNvPr id="76803" name="Slide Number Placeholder 3">
            <a:extLst>
              <a:ext uri="{FF2B5EF4-FFF2-40B4-BE49-F238E27FC236}">
                <a16:creationId xmlns:a16="http://schemas.microsoft.com/office/drawing/2014/main" id="{6752CB93-B0AE-F647-B889-A2F3F4A528B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38685D86-B375-5541-BACE-55DD0FD83165}" type="slidenum">
              <a:rPr lang="en-US" altLang="en-US" sz="1200">
                <a:solidFill>
                  <a:srgbClr val="898989"/>
                </a:solidFill>
                <a:latin typeface="Calibri" panose="020F0502020204030204" pitchFamily="34" charset="0"/>
              </a:rPr>
              <a:pPr eaLnBrk="1" hangingPunct="1"/>
              <a:t>46</a:t>
            </a:fld>
            <a:endParaRPr lang="en-US" altLang="en-US" sz="1200">
              <a:solidFill>
                <a:srgbClr val="898989"/>
              </a:solidFill>
              <a:latin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5D954327-7ADA-3542-9BCC-373F8110A52D}"/>
              </a:ext>
            </a:extLst>
          </p:cNvPr>
          <p:cNvSpPr>
            <a:spLocks noGrp="1"/>
          </p:cNvSpPr>
          <p:nvPr>
            <p:ph type="title"/>
          </p:nvPr>
        </p:nvSpPr>
        <p:spPr/>
        <p:txBody>
          <a:bodyPr/>
          <a:lstStyle/>
          <a:p>
            <a:pPr eaLnBrk="1" hangingPunct="1"/>
            <a:r>
              <a:rPr lang="en-US" altLang="en-US"/>
              <a:t>A/B testing at web search engines</a:t>
            </a:r>
          </a:p>
        </p:txBody>
      </p:sp>
      <p:sp>
        <p:nvSpPr>
          <p:cNvPr id="64514" name="Content Placeholder 2">
            <a:extLst>
              <a:ext uri="{FF2B5EF4-FFF2-40B4-BE49-F238E27FC236}">
                <a16:creationId xmlns:a16="http://schemas.microsoft.com/office/drawing/2014/main" id="{639F43C2-EABF-C347-BAB9-6D751E79A9C9}"/>
              </a:ext>
            </a:extLst>
          </p:cNvPr>
          <p:cNvSpPr>
            <a:spLocks noGrp="1"/>
          </p:cNvSpPr>
          <p:nvPr>
            <p:ph idx="1"/>
          </p:nvPr>
        </p:nvSpPr>
        <p:spPr/>
        <p:txBody>
          <a:bodyPr/>
          <a:lstStyle/>
          <a:p>
            <a:pPr eaLnBrk="1" hangingPunct="1">
              <a:lnSpc>
                <a:spcPct val="80000"/>
              </a:lnSpc>
            </a:pPr>
            <a:r>
              <a:rPr lang="en-US" altLang="en-US" dirty="0"/>
              <a:t>Purpose: Test a single innovation</a:t>
            </a:r>
            <a:br>
              <a:rPr lang="en-US" altLang="en-US" dirty="0"/>
            </a:br>
            <a:endParaRPr lang="en-US" altLang="en-US" dirty="0"/>
          </a:p>
          <a:p>
            <a:pPr eaLnBrk="1" hangingPunct="1">
              <a:lnSpc>
                <a:spcPct val="80000"/>
              </a:lnSpc>
            </a:pPr>
            <a:r>
              <a:rPr lang="en-US" altLang="en-US" dirty="0"/>
              <a:t>Prerequisite: You have a large search engine up and running.</a:t>
            </a:r>
          </a:p>
          <a:p>
            <a:pPr eaLnBrk="1" hangingPunct="1">
              <a:lnSpc>
                <a:spcPct val="80000"/>
              </a:lnSpc>
            </a:pPr>
            <a:endParaRPr lang="en-US" altLang="en-US" dirty="0"/>
          </a:p>
          <a:p>
            <a:pPr eaLnBrk="1" hangingPunct="1">
              <a:lnSpc>
                <a:spcPct val="80000"/>
              </a:lnSpc>
            </a:pPr>
            <a:r>
              <a:rPr lang="en-US" altLang="en-US" dirty="0"/>
              <a:t>Have most users use old system</a:t>
            </a:r>
          </a:p>
          <a:p>
            <a:pPr eaLnBrk="1" hangingPunct="1">
              <a:lnSpc>
                <a:spcPct val="80000"/>
              </a:lnSpc>
            </a:pPr>
            <a:endParaRPr lang="en-US" altLang="en-US" dirty="0"/>
          </a:p>
          <a:p>
            <a:pPr eaLnBrk="1" hangingPunct="1">
              <a:lnSpc>
                <a:spcPct val="80000"/>
              </a:lnSpc>
            </a:pPr>
            <a:r>
              <a:rPr lang="en-US" altLang="en-US" dirty="0"/>
              <a:t>Divert a small proportion of traffic (e.g., 0.1%) to an experiment to evaluate an innovation</a:t>
            </a:r>
          </a:p>
          <a:p>
            <a:pPr lvl="1" eaLnBrk="1" hangingPunct="1">
              <a:lnSpc>
                <a:spcPct val="80000"/>
              </a:lnSpc>
            </a:pPr>
            <a:r>
              <a:rPr lang="en-US" altLang="en-US" sz="2800" dirty="0"/>
              <a:t>Interleaved experiment</a:t>
            </a:r>
            <a:endParaRPr lang="en-US" altLang="en-US" dirty="0"/>
          </a:p>
          <a:p>
            <a:pPr lvl="1" eaLnBrk="1" hangingPunct="1">
              <a:lnSpc>
                <a:spcPct val="80000"/>
              </a:lnSpc>
            </a:pPr>
            <a:r>
              <a:rPr lang="en-US" altLang="en-US" sz="2800" dirty="0"/>
              <a:t>Full page experiment</a:t>
            </a:r>
          </a:p>
        </p:txBody>
      </p:sp>
      <p:sp>
        <p:nvSpPr>
          <p:cNvPr id="64515" name="Slide Number Placeholder 3">
            <a:extLst>
              <a:ext uri="{FF2B5EF4-FFF2-40B4-BE49-F238E27FC236}">
                <a16:creationId xmlns:a16="http://schemas.microsoft.com/office/drawing/2014/main" id="{F8A65962-B645-0749-A3E8-9CFF804EF01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ADE78E25-DB15-5D43-BC44-843A7D8EB8EE}" type="slidenum">
              <a:rPr lang="en-US" altLang="en-US" sz="1200">
                <a:solidFill>
                  <a:srgbClr val="898989"/>
                </a:solidFill>
                <a:latin typeface="Calibri" panose="020F0502020204030204" pitchFamily="34" charset="0"/>
              </a:rPr>
              <a:pPr eaLnBrk="1" hangingPunct="1"/>
              <a:t>47</a:t>
            </a:fld>
            <a:endParaRPr lang="en-US" altLang="en-US" sz="1200">
              <a:solidFill>
                <a:srgbClr val="898989"/>
              </a:solidFill>
              <a:latin typeface="Calibri" panose="020F0502020204030204" pitchFamily="34" charset="0"/>
            </a:endParaRPr>
          </a:p>
        </p:txBody>
      </p:sp>
      <p:sp>
        <p:nvSpPr>
          <p:cNvPr id="64516" name="TextBox 4">
            <a:extLst>
              <a:ext uri="{FF2B5EF4-FFF2-40B4-BE49-F238E27FC236}">
                <a16:creationId xmlns:a16="http://schemas.microsoft.com/office/drawing/2014/main" id="{22B14F83-0A72-674E-8968-33800044D1A8}"/>
              </a:ext>
            </a:extLst>
          </p:cNvPr>
          <p:cNvSpPr txBox="1">
            <a:spLocks noChangeArrowheads="1"/>
          </p:cNvSpPr>
          <p:nvPr/>
        </p:nvSpPr>
        <p:spPr bwMode="auto">
          <a:xfrm>
            <a:off x="7620000" y="-33338"/>
            <a:ext cx="1166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sz="1600">
                <a:solidFill>
                  <a:srgbClr val="FBFCFF"/>
                </a:solidFill>
              </a:rPr>
              <a:t>Sec. 8.6.3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48293E45-AAD2-BC43-89F0-6CB65332752E}"/>
              </a:ext>
            </a:extLst>
          </p:cNvPr>
          <p:cNvSpPr>
            <a:spLocks noGrp="1"/>
          </p:cNvSpPr>
          <p:nvPr>
            <p:ph type="title"/>
          </p:nvPr>
        </p:nvSpPr>
        <p:spPr>
          <a:xfrm>
            <a:off x="457200" y="274638"/>
            <a:ext cx="8610600" cy="1143000"/>
          </a:xfrm>
        </p:spPr>
        <p:txBody>
          <a:bodyPr/>
          <a:lstStyle/>
          <a:p>
            <a:r>
              <a:rPr lang="en-US" altLang="en-US"/>
              <a:t>Facts/entities (what happens to clicks?)</a:t>
            </a:r>
          </a:p>
        </p:txBody>
      </p:sp>
      <p:sp>
        <p:nvSpPr>
          <p:cNvPr id="65538" name="Slide Number Placeholder 3">
            <a:extLst>
              <a:ext uri="{FF2B5EF4-FFF2-40B4-BE49-F238E27FC236}">
                <a16:creationId xmlns:a16="http://schemas.microsoft.com/office/drawing/2014/main" id="{9F1276E6-3F7F-D445-8597-A7D4688A137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D56E34DA-F3A4-2F45-8FF1-BF1F92F8F983}" type="slidenum">
              <a:rPr lang="en-US" altLang="en-US" sz="1200">
                <a:solidFill>
                  <a:srgbClr val="898989"/>
                </a:solidFill>
                <a:latin typeface="Calibri" panose="020F0502020204030204" pitchFamily="34" charset="0"/>
              </a:rPr>
              <a:pPr eaLnBrk="1" hangingPunct="1"/>
              <a:t>48</a:t>
            </a:fld>
            <a:endParaRPr lang="en-US" altLang="en-US" sz="1200">
              <a:solidFill>
                <a:srgbClr val="898989"/>
              </a:solidFill>
              <a:latin typeface="Calibri" panose="020F0502020204030204" pitchFamily="34" charset="0"/>
            </a:endParaRPr>
          </a:p>
        </p:txBody>
      </p:sp>
      <p:pic>
        <p:nvPicPr>
          <p:cNvPr id="65539" name="Picture 4" descr="Screen Shot 2013-04-27 at 9.30.09 PM.png">
            <a:extLst>
              <a:ext uri="{FF2B5EF4-FFF2-40B4-BE49-F238E27FC236}">
                <a16:creationId xmlns:a16="http://schemas.microsoft.com/office/drawing/2014/main" id="{F7AC3F15-B628-EF41-8D83-6A040EEEEEA2}"/>
              </a:ext>
            </a:extLst>
          </p:cNvPr>
          <p:cNvPicPr>
            <a:picLocks noChangeAspect="1"/>
          </p:cNvPicPr>
          <p:nvPr/>
        </p:nvPicPr>
        <p:blipFill rotWithShape="1">
          <a:blip r:embed="rId2">
            <a:extLst>
              <a:ext uri="{28A0092B-C50C-407E-A947-70E740481C1C}">
                <a14:useLocalDpi xmlns:a14="http://schemas.microsoft.com/office/drawing/2010/main" val="0"/>
              </a:ext>
            </a:extLst>
          </a:blip>
          <a:srcRect b="9333"/>
          <a:stretch/>
        </p:blipFill>
        <p:spPr bwMode="auto">
          <a:xfrm>
            <a:off x="0" y="14478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87D55018-B28D-4D40-B944-72B0A390E7F7}"/>
              </a:ext>
            </a:extLst>
          </p:cNvPr>
          <p:cNvSpPr>
            <a:spLocks noGrp="1"/>
          </p:cNvSpPr>
          <p:nvPr>
            <p:ph type="title"/>
          </p:nvPr>
        </p:nvSpPr>
        <p:spPr/>
        <p:txBody>
          <a:bodyPr/>
          <a:lstStyle/>
          <a:p>
            <a:r>
              <a:rPr lang="en-US" altLang="en-US"/>
              <a:t>Recap</a:t>
            </a:r>
          </a:p>
        </p:txBody>
      </p:sp>
      <p:sp>
        <p:nvSpPr>
          <p:cNvPr id="68610" name="Content Placeholder 2">
            <a:extLst>
              <a:ext uri="{FF2B5EF4-FFF2-40B4-BE49-F238E27FC236}">
                <a16:creationId xmlns:a16="http://schemas.microsoft.com/office/drawing/2014/main" id="{5ADF03F4-FF0A-D146-B977-971CC0D50018}"/>
              </a:ext>
            </a:extLst>
          </p:cNvPr>
          <p:cNvSpPr>
            <a:spLocks noGrp="1"/>
          </p:cNvSpPr>
          <p:nvPr>
            <p:ph idx="1"/>
          </p:nvPr>
        </p:nvSpPr>
        <p:spPr/>
        <p:txBody>
          <a:bodyPr/>
          <a:lstStyle/>
          <a:p>
            <a:r>
              <a:rPr lang="en-US" altLang="en-US"/>
              <a:t>Benchmarks consist of</a:t>
            </a:r>
          </a:p>
          <a:p>
            <a:pPr lvl="1"/>
            <a:r>
              <a:rPr lang="en-US" altLang="en-US"/>
              <a:t>Document collection</a:t>
            </a:r>
          </a:p>
          <a:p>
            <a:pPr lvl="1"/>
            <a:r>
              <a:rPr lang="en-US" altLang="en-US"/>
              <a:t>Query set</a:t>
            </a:r>
          </a:p>
          <a:p>
            <a:pPr lvl="1"/>
            <a:r>
              <a:rPr lang="en-US" altLang="en-US"/>
              <a:t>Assessment methodology</a:t>
            </a:r>
          </a:p>
          <a:p>
            <a:r>
              <a:rPr lang="en-US" altLang="en-US"/>
              <a:t>Assessment methodology can use raters, user clicks, or a combination</a:t>
            </a:r>
          </a:p>
          <a:p>
            <a:pPr lvl="1"/>
            <a:r>
              <a:rPr lang="en-US" altLang="en-US"/>
              <a:t>These get quantized into a </a:t>
            </a:r>
            <a:r>
              <a:rPr lang="en-US" altLang="en-US" i="1"/>
              <a:t>goodness measure </a:t>
            </a:r>
            <a:r>
              <a:rPr lang="en-US" altLang="en-US"/>
              <a:t>– Precision/NDCG etc.</a:t>
            </a:r>
          </a:p>
          <a:p>
            <a:pPr lvl="1"/>
            <a:r>
              <a:rPr lang="en-US" altLang="en-US"/>
              <a:t>Different engines/algorithms compared on a </a:t>
            </a:r>
            <a:r>
              <a:rPr lang="en-US" altLang="en-US" u="sng"/>
              <a:t>benchmark</a:t>
            </a:r>
            <a:r>
              <a:rPr lang="en-US" altLang="en-US"/>
              <a:t> together with a </a:t>
            </a:r>
            <a:r>
              <a:rPr lang="en-US" altLang="en-US" u="sng"/>
              <a:t>goodness measure</a:t>
            </a:r>
          </a:p>
        </p:txBody>
      </p:sp>
      <p:sp>
        <p:nvSpPr>
          <p:cNvPr id="68611" name="Slide Number Placeholder 3">
            <a:extLst>
              <a:ext uri="{FF2B5EF4-FFF2-40B4-BE49-F238E27FC236}">
                <a16:creationId xmlns:a16="http://schemas.microsoft.com/office/drawing/2014/main" id="{6F9314C7-DB14-C244-96B0-AE454ACDF4D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EFA8E353-85C0-8B4F-99B1-3F1317CBD304}" type="slidenum">
              <a:rPr lang="en-US" altLang="en-US" sz="1200">
                <a:solidFill>
                  <a:srgbClr val="898989"/>
                </a:solidFill>
                <a:latin typeface="Calibri" panose="020F0502020204030204" pitchFamily="34" charset="0"/>
              </a:rPr>
              <a:pPr eaLnBrk="1" hangingPunct="1"/>
              <a:t>49</a:t>
            </a:fld>
            <a:endParaRPr lang="en-US" altLang="en-US" sz="1200">
              <a:solidFill>
                <a:srgbClr val="898989"/>
              </a:solidFill>
              <a:latin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DBCFF56-E395-394F-89F6-160F63628907}"/>
              </a:ext>
            </a:extLst>
          </p:cNvPr>
          <p:cNvSpPr>
            <a:spLocks noGrp="1" noChangeArrowheads="1"/>
          </p:cNvSpPr>
          <p:nvPr>
            <p:ph type="title"/>
          </p:nvPr>
        </p:nvSpPr>
        <p:spPr/>
        <p:txBody>
          <a:bodyPr/>
          <a:lstStyle/>
          <a:p>
            <a:r>
              <a:rPr lang="en-US" altLang="en-US"/>
              <a:t>Happiness: elusive to measure</a:t>
            </a:r>
          </a:p>
        </p:txBody>
      </p:sp>
      <p:sp>
        <p:nvSpPr>
          <p:cNvPr id="20483" name="Rectangle 3">
            <a:extLst>
              <a:ext uri="{FF2B5EF4-FFF2-40B4-BE49-F238E27FC236}">
                <a16:creationId xmlns:a16="http://schemas.microsoft.com/office/drawing/2014/main" id="{25E8DE88-C260-0643-890A-AE5C63C86A67}"/>
              </a:ext>
            </a:extLst>
          </p:cNvPr>
          <p:cNvSpPr>
            <a:spLocks noGrp="1" noChangeArrowheads="1"/>
          </p:cNvSpPr>
          <p:nvPr>
            <p:ph type="body" idx="1"/>
          </p:nvPr>
        </p:nvSpPr>
        <p:spPr/>
        <p:txBody>
          <a:bodyPr/>
          <a:lstStyle/>
          <a:p>
            <a:r>
              <a:rPr lang="en-US" altLang="en-US" dirty="0"/>
              <a:t>Most common proxy: relevance of search results</a:t>
            </a:r>
          </a:p>
          <a:p>
            <a:pPr lvl="1"/>
            <a:r>
              <a:rPr lang="en-US" altLang="en-US" dirty="0"/>
              <a:t>Pioneered by Cyril </a:t>
            </a:r>
            <a:r>
              <a:rPr lang="en-US" altLang="en-US" dirty="0" err="1"/>
              <a:t>Cleverdon</a:t>
            </a:r>
            <a:r>
              <a:rPr lang="en-US" altLang="en-US" dirty="0"/>
              <a:t> in the </a:t>
            </a:r>
            <a:r>
              <a:rPr lang="en-US" altLang="en-US" dirty="0" err="1"/>
              <a:t>Cranfield</a:t>
            </a:r>
            <a:r>
              <a:rPr lang="en-US" altLang="en-US" dirty="0"/>
              <a:t> Experiments</a:t>
            </a:r>
          </a:p>
          <a:p>
            <a:endParaRPr lang="en-US" altLang="en-US" dirty="0"/>
          </a:p>
          <a:p>
            <a:endParaRPr lang="en-US" altLang="en-US" dirty="0"/>
          </a:p>
          <a:p>
            <a:endParaRPr lang="en-US" altLang="en-US" dirty="0"/>
          </a:p>
          <a:p>
            <a:endParaRPr lang="en-US" altLang="en-US" dirty="0"/>
          </a:p>
          <a:p>
            <a:endParaRPr lang="en-US" altLang="en-US" sz="2400" dirty="0"/>
          </a:p>
          <a:p>
            <a:endParaRPr lang="en-US" altLang="en-US" dirty="0"/>
          </a:p>
          <a:p>
            <a:endParaRPr lang="en-US" altLang="en-US" dirty="0"/>
          </a:p>
          <a:p>
            <a:r>
              <a:rPr lang="en-US" altLang="en-US" dirty="0"/>
              <a:t>But how do you measure relevance?</a:t>
            </a:r>
          </a:p>
        </p:txBody>
      </p:sp>
      <p:sp>
        <p:nvSpPr>
          <p:cNvPr id="20481" name="Slide Number Placeholder 5">
            <a:extLst>
              <a:ext uri="{FF2B5EF4-FFF2-40B4-BE49-F238E27FC236}">
                <a16:creationId xmlns:a16="http://schemas.microsoft.com/office/drawing/2014/main" id="{0023F7B5-64F8-A042-8BEE-069C7007A953}"/>
              </a:ext>
            </a:extLst>
          </p:cNvPr>
          <p:cNvSpPr>
            <a:spLocks noGrp="1"/>
          </p:cNvSpPr>
          <p:nvPr>
            <p:ph type="sldNum" sz="quarter" idx="12"/>
          </p:nvPr>
        </p:nvSpPr>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fld id="{89A06AB4-253C-B248-945A-0FF97E7BD692}" type="slidenum">
              <a:rPr lang="en-US" altLang="en-US" sz="1200">
                <a:latin typeface="+mn-lt"/>
              </a:rPr>
              <a:pPr/>
              <a:t>5</a:t>
            </a:fld>
            <a:endParaRPr lang="en-US" altLang="en-US" sz="1200" dirty="0">
              <a:latin typeface="+mn-lt"/>
            </a:endParaRPr>
          </a:p>
        </p:txBody>
      </p:sp>
      <p:sp>
        <p:nvSpPr>
          <p:cNvPr id="20484" name="TextBox 4">
            <a:extLst>
              <a:ext uri="{FF2B5EF4-FFF2-40B4-BE49-F238E27FC236}">
                <a16:creationId xmlns:a16="http://schemas.microsoft.com/office/drawing/2014/main" id="{C7C4E903-257F-854C-9BFA-6123481155C6}"/>
              </a:ext>
            </a:extLst>
          </p:cNvPr>
          <p:cNvSpPr txBox="1">
            <a:spLocks noChangeArrowheads="1"/>
          </p:cNvSpPr>
          <p:nvPr/>
        </p:nvSpPr>
        <p:spPr bwMode="auto">
          <a:xfrm>
            <a:off x="7620000" y="-33338"/>
            <a:ext cx="971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sz="1600">
                <a:solidFill>
                  <a:srgbClr val="FBFCFF"/>
                </a:solidFill>
              </a:rPr>
              <a:t>Sec. 8.1</a:t>
            </a:r>
          </a:p>
        </p:txBody>
      </p:sp>
      <p:pic>
        <p:nvPicPr>
          <p:cNvPr id="20485" name="Picture 1">
            <a:extLst>
              <a:ext uri="{FF2B5EF4-FFF2-40B4-BE49-F238E27FC236}">
                <a16:creationId xmlns:a16="http://schemas.microsoft.com/office/drawing/2014/main" id="{F7D53636-0CD5-274E-8254-772A52898D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590800"/>
            <a:ext cx="2540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behavior</a:t>
            </a:r>
          </a:p>
        </p:txBody>
      </p:sp>
      <p:sp>
        <p:nvSpPr>
          <p:cNvPr id="3" name="Content Placeholder 2"/>
          <p:cNvSpPr>
            <a:spLocks noGrp="1"/>
          </p:cNvSpPr>
          <p:nvPr>
            <p:ph idx="1"/>
          </p:nvPr>
        </p:nvSpPr>
        <p:spPr>
          <a:xfrm>
            <a:off x="457200" y="1600200"/>
            <a:ext cx="8382000" cy="4953000"/>
          </a:xfrm>
        </p:spPr>
        <p:txBody>
          <a:bodyPr/>
          <a:lstStyle/>
          <a:p>
            <a:r>
              <a:rPr lang="en-US" dirty="0"/>
              <a:t>User behavior is an intriguing source of relevance data</a:t>
            </a:r>
          </a:p>
          <a:p>
            <a:pPr lvl="1"/>
            <a:r>
              <a:rPr lang="en-US" sz="2800" dirty="0"/>
              <a:t>Users make (somewhat) informed choices when they interact with search engines</a:t>
            </a:r>
          </a:p>
          <a:p>
            <a:pPr lvl="1"/>
            <a:r>
              <a:rPr lang="en-US" sz="2800" dirty="0"/>
              <a:t>Potentially a lot of data available in search logs</a:t>
            </a:r>
          </a:p>
          <a:p>
            <a:pPr lvl="1"/>
            <a:endParaRPr lang="en-US" sz="2800" dirty="0"/>
          </a:p>
          <a:p>
            <a:r>
              <a:rPr lang="en-US" dirty="0"/>
              <a:t>But there are significant caveats</a:t>
            </a:r>
          </a:p>
          <a:p>
            <a:pPr lvl="1"/>
            <a:r>
              <a:rPr lang="en-US" sz="2800" dirty="0"/>
              <a:t>User behavior data can be very noisy</a:t>
            </a:r>
          </a:p>
          <a:p>
            <a:pPr lvl="1"/>
            <a:r>
              <a:rPr lang="en-US" sz="2800" dirty="0"/>
              <a:t>Interpreting user behavior can be tricky</a:t>
            </a:r>
          </a:p>
          <a:p>
            <a:pPr lvl="1"/>
            <a:r>
              <a:rPr lang="en-US" sz="2800" dirty="0"/>
              <a:t>Spam can be a significant problem</a:t>
            </a:r>
          </a:p>
          <a:p>
            <a:pPr lvl="1"/>
            <a:r>
              <a:rPr lang="en-US" sz="2800" dirty="0"/>
              <a:t>Not all queries will have user behavior</a:t>
            </a:r>
          </a:p>
        </p:txBody>
      </p:sp>
    </p:spTree>
    <p:extLst>
      <p:ext uri="{BB962C8B-B14F-4D97-AF65-F5344CB8AC3E}">
        <p14:creationId xmlns:p14="http://schemas.microsoft.com/office/powerpoint/2010/main" val="2027041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Incorporating user behavior into ranking algorithm</a:t>
            </a:r>
          </a:p>
        </p:txBody>
      </p:sp>
      <p:sp>
        <p:nvSpPr>
          <p:cNvPr id="3" name="Content Placeholder 2"/>
          <p:cNvSpPr>
            <a:spLocks noGrp="1"/>
          </p:cNvSpPr>
          <p:nvPr>
            <p:ph idx="1"/>
          </p:nvPr>
        </p:nvSpPr>
        <p:spPr/>
        <p:txBody>
          <a:bodyPr/>
          <a:lstStyle/>
          <a:p>
            <a:r>
              <a:rPr lang="en-US" dirty="0"/>
              <a:t>Incorporate user behavior features into a ranking function like BM25F</a:t>
            </a:r>
          </a:p>
          <a:p>
            <a:pPr lvl="1"/>
            <a:r>
              <a:rPr lang="en-US" sz="2800" dirty="0"/>
              <a:t>But requires an understanding of user behavior features so that appropriate </a:t>
            </a:r>
            <a:r>
              <a:rPr lang="en-US" sz="2800" i="1" dirty="0" err="1">
                <a:latin typeface="Times New Roman"/>
                <a:cs typeface="Times New Roman"/>
              </a:rPr>
              <a:t>V</a:t>
            </a:r>
            <a:r>
              <a:rPr lang="en-US" sz="2800" i="1" baseline="-25000" dirty="0" err="1">
                <a:latin typeface="Times New Roman"/>
                <a:cs typeface="Times New Roman"/>
              </a:rPr>
              <a:t>j</a:t>
            </a:r>
            <a:r>
              <a:rPr lang="en-US" sz="2800" dirty="0"/>
              <a:t> functions are used</a:t>
            </a:r>
          </a:p>
          <a:p>
            <a:pPr lvl="1"/>
            <a:endParaRPr lang="en-US" sz="2800" dirty="0"/>
          </a:p>
          <a:p>
            <a:r>
              <a:rPr lang="en-US" dirty="0"/>
              <a:t>Incorporate user behavior features into </a:t>
            </a:r>
            <a:r>
              <a:rPr lang="en-US" i="1" dirty="0"/>
              <a:t>learned </a:t>
            </a:r>
            <a:r>
              <a:rPr lang="en-US" dirty="0"/>
              <a:t>ranking function</a:t>
            </a:r>
          </a:p>
          <a:p>
            <a:endParaRPr lang="en-US" dirty="0"/>
          </a:p>
          <a:p>
            <a:r>
              <a:rPr lang="en-US" dirty="0"/>
              <a:t>Either of these ways of incorporating user behavior signals improve ranking</a:t>
            </a:r>
          </a:p>
        </p:txBody>
      </p:sp>
    </p:spTree>
    <p:extLst>
      <p:ext uri="{BB962C8B-B14F-4D97-AF65-F5344CB8AC3E}">
        <p14:creationId xmlns:p14="http://schemas.microsoft.com/office/powerpoint/2010/main" val="23481744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ea typeface="+mj-ea"/>
              </a:rPr>
              <a:t>Web search click log</a:t>
            </a:r>
          </a:p>
        </p:txBody>
      </p:sp>
      <p:sp>
        <p:nvSpPr>
          <p:cNvPr id="3" name="Content Placeholder 2"/>
          <p:cNvSpPr>
            <a:spLocks noGrp="1"/>
          </p:cNvSpPr>
          <p:nvPr>
            <p:ph idx="1"/>
          </p:nvPr>
        </p:nvSpPr>
        <p:spPr>
          <a:xfrm>
            <a:off x="457200" y="1774825"/>
            <a:ext cx="1600200" cy="4625975"/>
          </a:xfrm>
        </p:spPr>
        <p:txBody>
          <a:bodyPr/>
          <a:lstStyle/>
          <a:p>
            <a:pPr marL="117475" indent="0" eaLnBrk="1" hangingPunct="1">
              <a:buFont typeface="Wingdings 2" charset="0"/>
              <a:buNone/>
            </a:pPr>
            <a:r>
              <a:rPr lang="en-US" sz="2800">
                <a:latin typeface="Corbel" charset="0"/>
              </a:rPr>
              <a:t>An example</a:t>
            </a:r>
          </a:p>
        </p:txBody>
      </p:sp>
      <p:sp>
        <p:nvSpPr>
          <p:cNvPr id="3584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35DC11-CE6C-F943-A81B-BD24CF535C82}" type="slidenum">
              <a:rPr lang="en-US" sz="1200">
                <a:solidFill>
                  <a:srgbClr val="3F3F3F"/>
                </a:solidFill>
                <a:latin typeface="Corbel" charset="0"/>
                <a:cs typeface="Arial" charset="0"/>
              </a:rPr>
              <a:pPr eaLnBrk="1" hangingPunct="1"/>
              <a:t>52</a:t>
            </a:fld>
            <a:endParaRPr lang="en-US" sz="1200">
              <a:solidFill>
                <a:srgbClr val="3F3F3F"/>
              </a:solidFill>
              <a:latin typeface="Corbel" charset="0"/>
              <a:cs typeface="Arial"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r="5034" b="13593"/>
          <a:stretch>
            <a:fillRect/>
          </a:stretch>
        </p:blipFill>
        <p:spPr bwMode="auto">
          <a:xfrm>
            <a:off x="1970088" y="1524000"/>
            <a:ext cx="7097712" cy="513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340075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nodeType="afterGroup">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ea typeface="+mj-ea"/>
                <a:cs typeface="+mj-cs"/>
              </a:rPr>
              <a:t>Web Search Click Log</a:t>
            </a:r>
          </a:p>
        </p:txBody>
      </p:sp>
      <p:sp>
        <p:nvSpPr>
          <p:cNvPr id="3" name="Content Placeholder 2"/>
          <p:cNvSpPr>
            <a:spLocks noGrp="1"/>
          </p:cNvSpPr>
          <p:nvPr>
            <p:ph idx="1"/>
          </p:nvPr>
        </p:nvSpPr>
        <p:spPr/>
        <p:txBody>
          <a:bodyPr/>
          <a:lstStyle/>
          <a:p>
            <a:pPr eaLnBrk="1" hangingPunct="1"/>
            <a:r>
              <a:rPr lang="en-US" sz="3600" dirty="0">
                <a:latin typeface="Corbel" charset="0"/>
              </a:rPr>
              <a:t>How large is the click log?</a:t>
            </a:r>
          </a:p>
          <a:p>
            <a:pPr lvl="1" eaLnBrk="1" hangingPunct="1"/>
            <a:r>
              <a:rPr lang="en-US" dirty="0">
                <a:latin typeface="Corbel" charset="0"/>
                <a:ea typeface="ＭＳ Ｐゴシック" charset="0"/>
              </a:rPr>
              <a:t>                  search logs: </a:t>
            </a:r>
            <a:r>
              <a:rPr lang="en-US" dirty="0">
                <a:solidFill>
                  <a:srgbClr val="0070C0"/>
                </a:solidFill>
                <a:latin typeface="Corbel" charset="0"/>
                <a:ea typeface="ＭＳ Ｐゴシック" charset="0"/>
              </a:rPr>
              <a:t>10+ TB/day   </a:t>
            </a:r>
          </a:p>
          <a:p>
            <a:pPr lvl="1" eaLnBrk="1" hangingPunct="1"/>
            <a:endParaRPr lang="en-US" sz="1000" dirty="0">
              <a:latin typeface="Corbel" charset="0"/>
              <a:ea typeface="ＭＳ Ｐゴシック" charset="0"/>
            </a:endParaRPr>
          </a:p>
          <a:p>
            <a:pPr lvl="1" eaLnBrk="1" hangingPunct="1"/>
            <a:r>
              <a:rPr lang="en-US" dirty="0">
                <a:latin typeface="Corbel" charset="0"/>
                <a:ea typeface="ＭＳ Ｐゴシック" charset="0"/>
              </a:rPr>
              <a:t>In existing publications:</a:t>
            </a:r>
          </a:p>
          <a:p>
            <a:pPr lvl="2"/>
            <a:r>
              <a:rPr lang="en-US" dirty="0">
                <a:latin typeface="Corbel" charset="0"/>
              </a:rPr>
              <a:t>[Silverstein+99]: </a:t>
            </a:r>
            <a:r>
              <a:rPr lang="en-US" dirty="0">
                <a:solidFill>
                  <a:srgbClr val="0070C0"/>
                </a:solidFill>
                <a:latin typeface="Corbel" charset="0"/>
              </a:rPr>
              <a:t>285M</a:t>
            </a:r>
            <a:r>
              <a:rPr lang="en-US" dirty="0">
                <a:latin typeface="Corbel" charset="0"/>
              </a:rPr>
              <a:t> sessions</a:t>
            </a:r>
            <a:endParaRPr lang="en-US" dirty="0">
              <a:latin typeface="Corbel" charset="0"/>
              <a:ea typeface="ＭＳ Ｐゴシック" charset="0"/>
            </a:endParaRPr>
          </a:p>
          <a:p>
            <a:pPr lvl="2" eaLnBrk="1" hangingPunct="1"/>
            <a:r>
              <a:rPr lang="en-US" dirty="0">
                <a:latin typeface="Corbel" charset="0"/>
                <a:ea typeface="ＭＳ Ｐゴシック" charset="0"/>
              </a:rPr>
              <a:t>[Craswell+08]: </a:t>
            </a:r>
            <a:r>
              <a:rPr lang="en-US" dirty="0">
                <a:solidFill>
                  <a:srgbClr val="0070C0"/>
                </a:solidFill>
                <a:latin typeface="Corbel" charset="0"/>
                <a:ea typeface="ＭＳ Ｐゴシック" charset="0"/>
              </a:rPr>
              <a:t>108k</a:t>
            </a:r>
            <a:r>
              <a:rPr lang="en-US" dirty="0">
                <a:latin typeface="Corbel" charset="0"/>
                <a:ea typeface="ＭＳ Ｐゴシック" charset="0"/>
              </a:rPr>
              <a:t> sessions</a:t>
            </a:r>
          </a:p>
          <a:p>
            <a:pPr lvl="2" eaLnBrk="1" hangingPunct="1"/>
            <a:r>
              <a:rPr lang="en-US" dirty="0">
                <a:latin typeface="Corbel" charset="0"/>
                <a:ea typeface="ＭＳ Ｐゴシック" charset="0"/>
              </a:rPr>
              <a:t>[Dupret+08] :</a:t>
            </a:r>
            <a:r>
              <a:rPr lang="en-US" dirty="0">
                <a:solidFill>
                  <a:srgbClr val="0070C0"/>
                </a:solidFill>
                <a:latin typeface="Corbel" charset="0"/>
                <a:ea typeface="ＭＳ Ｐゴシック" charset="0"/>
              </a:rPr>
              <a:t> 4.5M </a:t>
            </a:r>
            <a:r>
              <a:rPr lang="en-US" dirty="0">
                <a:latin typeface="Corbel" charset="0"/>
                <a:ea typeface="ＭＳ Ｐゴシック" charset="0"/>
              </a:rPr>
              <a:t>sessions (21 subsets * 216k sessions)</a:t>
            </a:r>
          </a:p>
          <a:p>
            <a:pPr lvl="2" eaLnBrk="1" hangingPunct="1"/>
            <a:r>
              <a:rPr lang="en-US" dirty="0">
                <a:latin typeface="Corbel" charset="0"/>
                <a:ea typeface="ＭＳ Ｐゴシック" charset="0"/>
              </a:rPr>
              <a:t>[</a:t>
            </a:r>
            <a:r>
              <a:rPr lang="en-US" dirty="0" err="1">
                <a:latin typeface="Corbel" charset="0"/>
                <a:ea typeface="ＭＳ Ｐゴシック" charset="0"/>
              </a:rPr>
              <a:t>Guo</a:t>
            </a:r>
            <a:r>
              <a:rPr lang="en-US" dirty="0">
                <a:latin typeface="Corbel" charset="0"/>
                <a:ea typeface="ＭＳ Ｐゴシック" charset="0"/>
              </a:rPr>
              <a:t> +09a] : </a:t>
            </a:r>
            <a:r>
              <a:rPr lang="en-US" dirty="0">
                <a:solidFill>
                  <a:srgbClr val="0070C0"/>
                </a:solidFill>
                <a:latin typeface="Corbel" charset="0"/>
                <a:ea typeface="ＭＳ Ｐゴシック" charset="0"/>
              </a:rPr>
              <a:t>8.8M</a:t>
            </a:r>
            <a:r>
              <a:rPr lang="en-US" dirty="0">
                <a:latin typeface="Corbel" charset="0"/>
                <a:ea typeface="ＭＳ Ｐゴシック" charset="0"/>
              </a:rPr>
              <a:t> sessions from </a:t>
            </a:r>
            <a:r>
              <a:rPr lang="en-US" dirty="0">
                <a:solidFill>
                  <a:srgbClr val="7030A0"/>
                </a:solidFill>
                <a:latin typeface="Corbel" charset="0"/>
                <a:ea typeface="ＭＳ Ｐゴシック" charset="0"/>
              </a:rPr>
              <a:t>110k</a:t>
            </a:r>
            <a:r>
              <a:rPr lang="en-US" dirty="0">
                <a:latin typeface="Corbel" charset="0"/>
                <a:ea typeface="ＭＳ Ｐゴシック" charset="0"/>
              </a:rPr>
              <a:t> unique queries</a:t>
            </a:r>
          </a:p>
          <a:p>
            <a:pPr lvl="2" eaLnBrk="1" hangingPunct="1"/>
            <a:r>
              <a:rPr lang="en-US" dirty="0">
                <a:latin typeface="Corbel" charset="0"/>
                <a:ea typeface="ＭＳ Ｐゴシック" charset="0"/>
              </a:rPr>
              <a:t>[Guo+09b]: </a:t>
            </a:r>
            <a:r>
              <a:rPr lang="en-US" dirty="0">
                <a:solidFill>
                  <a:srgbClr val="0070C0"/>
                </a:solidFill>
                <a:latin typeface="Corbel" charset="0"/>
                <a:ea typeface="ＭＳ Ｐゴシック" charset="0"/>
              </a:rPr>
              <a:t>8.8M</a:t>
            </a:r>
            <a:r>
              <a:rPr lang="en-US" dirty="0">
                <a:latin typeface="Corbel" charset="0"/>
                <a:ea typeface="ＭＳ Ｐゴシック" charset="0"/>
              </a:rPr>
              <a:t> sessions from </a:t>
            </a:r>
            <a:r>
              <a:rPr lang="en-US" dirty="0">
                <a:solidFill>
                  <a:srgbClr val="7030A0"/>
                </a:solidFill>
                <a:latin typeface="Corbel" charset="0"/>
                <a:ea typeface="ＭＳ Ｐゴシック" charset="0"/>
              </a:rPr>
              <a:t>110k</a:t>
            </a:r>
            <a:r>
              <a:rPr lang="en-US" dirty="0">
                <a:latin typeface="Corbel" charset="0"/>
                <a:ea typeface="ＭＳ Ｐゴシック" charset="0"/>
              </a:rPr>
              <a:t> unique queries</a:t>
            </a:r>
          </a:p>
          <a:p>
            <a:pPr lvl="2" eaLnBrk="1" hangingPunct="1"/>
            <a:r>
              <a:rPr lang="en-US" dirty="0">
                <a:latin typeface="Corbel" charset="0"/>
                <a:ea typeface="ＭＳ Ｐゴシック" charset="0"/>
              </a:rPr>
              <a:t>[Chapelle+09]: </a:t>
            </a:r>
            <a:r>
              <a:rPr lang="en-US" dirty="0">
                <a:solidFill>
                  <a:srgbClr val="0070C0"/>
                </a:solidFill>
                <a:latin typeface="Corbel" charset="0"/>
                <a:ea typeface="ＭＳ Ｐゴシック" charset="0"/>
              </a:rPr>
              <a:t>58M</a:t>
            </a:r>
            <a:r>
              <a:rPr lang="en-US" dirty="0">
                <a:latin typeface="Corbel" charset="0"/>
                <a:ea typeface="ＭＳ Ｐゴシック" charset="0"/>
              </a:rPr>
              <a:t> sessions from </a:t>
            </a:r>
            <a:r>
              <a:rPr lang="en-US" dirty="0">
                <a:solidFill>
                  <a:srgbClr val="7030A0"/>
                </a:solidFill>
                <a:latin typeface="Corbel" charset="0"/>
                <a:ea typeface="ＭＳ Ｐゴシック" charset="0"/>
              </a:rPr>
              <a:t>682k</a:t>
            </a:r>
            <a:r>
              <a:rPr lang="en-US" dirty="0">
                <a:latin typeface="Corbel" charset="0"/>
                <a:ea typeface="ＭＳ Ｐゴシック" charset="0"/>
              </a:rPr>
              <a:t> unique queries</a:t>
            </a:r>
          </a:p>
          <a:p>
            <a:pPr lvl="2" eaLnBrk="1" hangingPunct="1"/>
            <a:r>
              <a:rPr lang="en-US" dirty="0">
                <a:latin typeface="Corbel" charset="0"/>
                <a:ea typeface="ＭＳ Ｐゴシック" charset="0"/>
              </a:rPr>
              <a:t>[Liu+09a]: </a:t>
            </a:r>
            <a:r>
              <a:rPr lang="en-US" dirty="0">
                <a:solidFill>
                  <a:srgbClr val="FF0000"/>
                </a:solidFill>
                <a:latin typeface="Corbel" charset="0"/>
                <a:ea typeface="ＭＳ Ｐゴシック" charset="0"/>
              </a:rPr>
              <a:t>0.26PB</a:t>
            </a:r>
            <a:r>
              <a:rPr lang="en-US" dirty="0">
                <a:latin typeface="Corbel" charset="0"/>
                <a:ea typeface="ＭＳ Ｐゴシック" charset="0"/>
              </a:rPr>
              <a:t> data from </a:t>
            </a:r>
            <a:r>
              <a:rPr lang="en-US" dirty="0">
                <a:solidFill>
                  <a:srgbClr val="7030A0"/>
                </a:solidFill>
                <a:latin typeface="Corbel" charset="0"/>
                <a:ea typeface="ＭＳ Ｐゴシック" charset="0"/>
              </a:rPr>
              <a:t>103M</a:t>
            </a:r>
            <a:r>
              <a:rPr lang="en-US" dirty="0">
                <a:latin typeface="Corbel" charset="0"/>
                <a:ea typeface="ＭＳ Ｐゴシック" charset="0"/>
              </a:rPr>
              <a:t> unique queries</a:t>
            </a:r>
          </a:p>
        </p:txBody>
      </p:sp>
      <p:sp>
        <p:nvSpPr>
          <p:cNvPr id="3789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9C9040-2D91-3A4D-933D-37C2CAE44166}" type="slidenum">
              <a:rPr lang="en-US" sz="1200">
                <a:solidFill>
                  <a:srgbClr val="3F3F3F"/>
                </a:solidFill>
                <a:latin typeface="Corbel" charset="0"/>
              </a:rPr>
              <a:pPr eaLnBrk="1" hangingPunct="1"/>
              <a:t>53</a:t>
            </a:fld>
            <a:endParaRPr lang="en-US" sz="1200">
              <a:solidFill>
                <a:srgbClr val="3F3F3F"/>
              </a:solidFill>
              <a:latin typeface="Corbel" charset="0"/>
            </a:endParaRPr>
          </a:p>
        </p:txBody>
      </p:sp>
      <p:pic>
        <p:nvPicPr>
          <p:cNvPr id="7" name="Picture 5" descr="bing.jpg"/>
          <p:cNvPicPr>
            <a:picLocks noChangeAspect="1"/>
          </p:cNvPicPr>
          <p:nvPr/>
        </p:nvPicPr>
        <p:blipFill>
          <a:blip r:embed="rId3">
            <a:extLst>
              <a:ext uri="{28A0092B-C50C-407E-A947-70E740481C1C}">
                <a14:useLocalDpi xmlns:a14="http://schemas.microsoft.com/office/drawing/2010/main" val="0"/>
              </a:ext>
            </a:extLst>
          </a:blip>
          <a:srcRect l="5200" t="32887" r="2000" b="24332"/>
          <a:stretch>
            <a:fillRect/>
          </a:stretch>
        </p:blipFill>
        <p:spPr bwMode="auto">
          <a:xfrm>
            <a:off x="1143000" y="2286000"/>
            <a:ext cx="1219200"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286000"/>
            <a:ext cx="15240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508211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childTnLst>
                                </p:cTn>
                              </p:par>
                            </p:childTnLst>
                          </p:cTn>
                        </p:par>
                        <p:par>
                          <p:cTn id="29" fill="hold" nodeType="afterGroup">
                            <p:stCondLst>
                              <p:cond delay="1000"/>
                            </p:stCondLst>
                            <p:childTnLst>
                              <p:par>
                                <p:cTn id="30" presetID="22" presetClass="entr" presetSubtype="1"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400"/>
                                        <p:tgtEl>
                                          <p:spTgt spid="3">
                                            <p:txEl>
                                              <p:pRg st="5" end="5"/>
                                            </p:txEl>
                                          </p:spTgt>
                                        </p:tgtEl>
                                      </p:cBhvr>
                                    </p:animEffect>
                                  </p:childTnLst>
                                </p:cTn>
                              </p:par>
                            </p:childTnLst>
                          </p:cTn>
                        </p:par>
                        <p:par>
                          <p:cTn id="33" fill="hold" nodeType="afterGroup">
                            <p:stCondLst>
                              <p:cond delay="1400"/>
                            </p:stCondLst>
                            <p:childTnLst>
                              <p:par>
                                <p:cTn id="34" presetID="22" presetClass="entr" presetSubtype="1"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ipe(up)">
                                      <p:cBhvr>
                                        <p:cTn id="36" dur="400"/>
                                        <p:tgtEl>
                                          <p:spTgt spid="3">
                                            <p:txEl>
                                              <p:pRg st="6" end="6"/>
                                            </p:txEl>
                                          </p:spTgt>
                                        </p:tgtEl>
                                      </p:cBhvr>
                                    </p:animEffect>
                                  </p:childTnLst>
                                </p:cTn>
                              </p:par>
                            </p:childTnLst>
                          </p:cTn>
                        </p:par>
                        <p:par>
                          <p:cTn id="37" fill="hold" nodeType="afterGroup">
                            <p:stCondLst>
                              <p:cond delay="1800"/>
                            </p:stCondLst>
                            <p:childTnLst>
                              <p:par>
                                <p:cTn id="38" presetID="22" presetClass="entr" presetSubtype="1" fill="hold"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up)">
                                      <p:cBhvr>
                                        <p:cTn id="40" dur="400"/>
                                        <p:tgtEl>
                                          <p:spTgt spid="3">
                                            <p:txEl>
                                              <p:pRg st="7" end="7"/>
                                            </p:txEl>
                                          </p:spTgt>
                                        </p:tgtEl>
                                      </p:cBhvr>
                                    </p:animEffect>
                                  </p:childTnLst>
                                </p:cTn>
                              </p:par>
                            </p:childTnLst>
                          </p:cTn>
                        </p:par>
                        <p:par>
                          <p:cTn id="41" fill="hold" nodeType="afterGroup">
                            <p:stCondLst>
                              <p:cond delay="2200"/>
                            </p:stCondLst>
                            <p:childTnLst>
                              <p:par>
                                <p:cTn id="42" presetID="22" presetClass="entr" presetSubtype="1" fill="hold" nodeType="after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wipe(up)">
                                      <p:cBhvr>
                                        <p:cTn id="44" dur="400"/>
                                        <p:tgtEl>
                                          <p:spTgt spid="3">
                                            <p:txEl>
                                              <p:pRg st="8" end="8"/>
                                            </p:txEl>
                                          </p:spTgt>
                                        </p:tgtEl>
                                      </p:cBhvr>
                                    </p:animEffect>
                                  </p:childTnLst>
                                </p:cTn>
                              </p:par>
                            </p:childTnLst>
                          </p:cTn>
                        </p:par>
                        <p:par>
                          <p:cTn id="45" fill="hold" nodeType="afterGroup">
                            <p:stCondLst>
                              <p:cond delay="2600"/>
                            </p:stCondLst>
                            <p:childTnLst>
                              <p:par>
                                <p:cTn id="46" presetID="22" presetClass="entr" presetSubtype="1" fill="hold" nodeType="after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wipe(up)">
                                      <p:cBhvr>
                                        <p:cTn id="48" dur="400"/>
                                        <p:tgtEl>
                                          <p:spTgt spid="3">
                                            <p:txEl>
                                              <p:pRg st="9" end="9"/>
                                            </p:txEl>
                                          </p:spTgt>
                                        </p:tgtEl>
                                      </p:cBhvr>
                                    </p:animEffect>
                                  </p:childTnLst>
                                </p:cTn>
                              </p:par>
                            </p:childTnLst>
                          </p:cTn>
                        </p:par>
                        <p:par>
                          <p:cTn id="49" fill="hold" nodeType="afterGroup">
                            <p:stCondLst>
                              <p:cond delay="3000"/>
                            </p:stCondLst>
                            <p:childTnLst>
                              <p:par>
                                <p:cTn id="50" presetID="22" presetClass="entr" presetSubtype="1" fill="hold" nodeType="after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wipe(up)">
                                      <p:cBhvr>
                                        <p:cTn id="52" dur="4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ea typeface="+mj-ea"/>
                <a:cs typeface="+mj-cs"/>
              </a:rPr>
              <a:t>Interpret Clicks: an Example</a:t>
            </a:r>
          </a:p>
        </p:txBody>
      </p:sp>
      <p:sp>
        <p:nvSpPr>
          <p:cNvPr id="3" name="Content Placeholder 2"/>
          <p:cNvSpPr>
            <a:spLocks noGrp="1"/>
          </p:cNvSpPr>
          <p:nvPr>
            <p:ph idx="1"/>
          </p:nvPr>
        </p:nvSpPr>
        <p:spPr>
          <a:xfrm>
            <a:off x="4495800" y="1774825"/>
            <a:ext cx="4191000" cy="4625975"/>
          </a:xfrm>
        </p:spPr>
        <p:txBody>
          <a:bodyPr/>
          <a:lstStyle/>
          <a:p>
            <a:pPr eaLnBrk="1" hangingPunct="1"/>
            <a:r>
              <a:rPr lang="en-US">
                <a:latin typeface="Corbel" charset="0"/>
              </a:rPr>
              <a:t>Clicks are good…</a:t>
            </a:r>
          </a:p>
          <a:p>
            <a:pPr lvl="1" eaLnBrk="1" hangingPunct="1">
              <a:spcAft>
                <a:spcPts val="1000"/>
              </a:spcAft>
            </a:pPr>
            <a:r>
              <a:rPr lang="en-US">
                <a:latin typeface="Corbel" charset="0"/>
                <a:ea typeface="ＭＳ Ｐゴシック" charset="0"/>
              </a:rPr>
              <a:t>Are these two clicks equally </a:t>
            </a:r>
            <a:r>
              <a:rPr lang="ja-JP" altLang="en-US">
                <a:latin typeface="Corbel" charset="0"/>
                <a:ea typeface="ＭＳ Ｐゴシック" charset="0"/>
              </a:rPr>
              <a:t>“</a:t>
            </a:r>
            <a:r>
              <a:rPr lang="en-US" altLang="ja-JP">
                <a:latin typeface="Corbel" charset="0"/>
                <a:ea typeface="ＭＳ Ｐゴシック" charset="0"/>
              </a:rPr>
              <a:t>good</a:t>
            </a:r>
            <a:r>
              <a:rPr lang="ja-JP" altLang="en-US">
                <a:latin typeface="Corbel" charset="0"/>
                <a:ea typeface="ＭＳ Ｐゴシック" charset="0"/>
              </a:rPr>
              <a:t>”</a:t>
            </a:r>
            <a:r>
              <a:rPr lang="en-US" altLang="ja-JP">
                <a:latin typeface="Corbel" charset="0"/>
                <a:ea typeface="ＭＳ Ｐゴシック" charset="0"/>
              </a:rPr>
              <a:t>?</a:t>
            </a:r>
          </a:p>
          <a:p>
            <a:pPr eaLnBrk="1" hangingPunct="1"/>
            <a:r>
              <a:rPr lang="en-US">
                <a:latin typeface="Corbel" charset="0"/>
              </a:rPr>
              <a:t>Non-clicks may have excuses:</a:t>
            </a:r>
          </a:p>
          <a:p>
            <a:pPr lvl="1" eaLnBrk="1" hangingPunct="1"/>
            <a:r>
              <a:rPr lang="en-US">
                <a:latin typeface="Corbel" charset="0"/>
                <a:ea typeface="ＭＳ Ｐゴシック" charset="0"/>
              </a:rPr>
              <a:t>Not relevant</a:t>
            </a:r>
          </a:p>
          <a:p>
            <a:pPr lvl="1" eaLnBrk="1" hangingPunct="1"/>
            <a:r>
              <a:rPr lang="en-US">
                <a:latin typeface="Corbel" charset="0"/>
                <a:ea typeface="ＭＳ Ｐゴシック" charset="0"/>
              </a:rPr>
              <a:t>Not examined</a:t>
            </a:r>
          </a:p>
        </p:txBody>
      </p:sp>
      <p:sp>
        <p:nvSpPr>
          <p:cNvPr id="39939"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E7A00A-8B01-FF4E-8302-D7AA3F760BD4}" type="slidenum">
              <a:rPr lang="en-US" sz="1200">
                <a:solidFill>
                  <a:srgbClr val="3F3F3F"/>
                </a:solidFill>
                <a:latin typeface="Corbel" charset="0"/>
              </a:rPr>
              <a:pPr eaLnBrk="1" hangingPunct="1"/>
              <a:t>54</a:t>
            </a:fld>
            <a:endParaRPr lang="en-US" sz="1200">
              <a:solidFill>
                <a:srgbClr val="3F3F3F"/>
              </a:solidFill>
              <a:latin typeface="Corbel" charset="0"/>
            </a:endParaRPr>
          </a:p>
        </p:txBody>
      </p:sp>
      <p:pic>
        <p:nvPicPr>
          <p:cNvPr id="1026" name="Picture 2"/>
          <p:cNvPicPr>
            <a:picLocks noChangeAspect="1" noChangeArrowheads="1"/>
          </p:cNvPicPr>
          <p:nvPr/>
        </p:nvPicPr>
        <p:blipFill>
          <a:blip r:embed="rId3"/>
          <a:srcRect/>
          <a:stretch>
            <a:fillRect/>
          </a:stretch>
        </p:blipFill>
        <p:spPr bwMode="auto">
          <a:xfrm>
            <a:off x="533400" y="1752600"/>
            <a:ext cx="4038600" cy="4681538"/>
          </a:xfrm>
          <a:prstGeom prst="rect">
            <a:avLst/>
          </a:prstGeom>
          <a:ln>
            <a:solidFill>
              <a:schemeClr val="accent1">
                <a:shade val="50000"/>
              </a:schemeClr>
            </a:solidFill>
          </a:ln>
        </p:spPr>
      </p:pic>
      <p:sp>
        <p:nvSpPr>
          <p:cNvPr id="8" name="Rounded Rectangle 7"/>
          <p:cNvSpPr/>
          <p:nvPr/>
        </p:nvSpPr>
        <p:spPr>
          <a:xfrm>
            <a:off x="533400" y="1752600"/>
            <a:ext cx="3733800" cy="91440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Rounded Rectangle 8"/>
          <p:cNvSpPr/>
          <p:nvPr/>
        </p:nvSpPr>
        <p:spPr>
          <a:xfrm>
            <a:off x="533400" y="4114800"/>
            <a:ext cx="3733800" cy="53340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28800"/>
            <a:ext cx="114300" cy="18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4-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427538"/>
            <a:ext cx="568325"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4-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73963" y="5037138"/>
            <a:ext cx="533400"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3015749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nodeType="afterGroup">
                            <p:stCondLst>
                              <p:cond delay="0"/>
                            </p:stCondLst>
                            <p:childTnLst>
                              <p:par>
                                <p:cTn id="13" presetID="0" presetClass="path" presetSubtype="0" accel="50000" decel="50000" fill="hold" nodeType="afterEffect">
                                  <p:stCondLst>
                                    <p:cond delay="500"/>
                                  </p:stCondLst>
                                  <p:childTnLst>
                                    <p:animMotion origin="layout" path="M 4.44444E-6 4.81481E-6 C 0.00225 0.02546 4.44444E-6 -0.00394 4.44444E-6 0.04884 C 4.44444E-6 0.0662 0.00121 0.08425 0.00295 0.10115 C 0.00451 0.13564 0.00642 0.1706 0.0184 0.20023 C 0.02083 0.21273 0.01718 0.19537 0.02343 0.21481 C 0.02465 0.21805 0.02482 0.22129 0.02569 0.22476 C 0.02586 0.22638 0.02673 0.22962 0.02673 0.22986 C 0.02795 0.24143 0.02986 0.25393 0.02777 0.26574 C 0.02673 0.28796 0.02517 0.31018 0.02343 0.33217 C 0.02326 0.33611 0.02291 0.34004 0.02257 0.34375 C 0.02222 0.34861 0.02152 0.35856 0.02152 0.35879 C 0.02222 0.38587 0.02187 0.4155 0.02465 0.44305 C 0.02708 0.46736 0.03194 0.49097 0.03593 0.51481 C 0.03836 0.52962 0.03993 0.54421 0.04305 0.55856 C 0.04444 0.57592 0.04375 0.59259 0.0401 0.60925 C 0.04132 0.62291 0.04114 0.61689 0.04114 0.62731 " pathEditMode="relative" rAng="0" ptsTypes="fffffffffffffffA">
                                      <p:cBhvr>
                                        <p:cTn id="14" dur="3000" fill="hold"/>
                                        <p:tgtEl>
                                          <p:spTgt spid="10"/>
                                        </p:tgtEl>
                                        <p:attrNameLst>
                                          <p:attrName>ppt_x</p:attrName>
                                          <p:attrName>ppt_y</p:attrName>
                                        </p:attrNameLst>
                                      </p:cBhvr>
                                      <p:rCtr x="2200" y="31200"/>
                                    </p:animMotion>
                                  </p:childTnLst>
                                </p:cTn>
                              </p:par>
                              <p:par>
                                <p:cTn id="15" presetID="1" presetClass="entr" presetSubtype="0" fill="hold" grpId="0" nodeType="withEffect">
                                  <p:stCondLst>
                                    <p:cond delay="30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120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grpId="0" nodeType="withEffect">
                                  <p:stCondLst>
                                    <p:cond delay="210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xit" presetSubtype="0" fill="hold" grpId="1" nodeType="withEffect">
                                  <p:stCondLst>
                                    <p:cond delay="2500"/>
                                  </p:stCondLst>
                                  <p:childTnLst>
                                    <p:set>
                                      <p:cBhvr>
                                        <p:cTn id="22" dur="1" fill="hold">
                                          <p:stCondLst>
                                            <p:cond delay="0"/>
                                          </p:stCondLst>
                                        </p:cTn>
                                        <p:tgtEl>
                                          <p:spTgt spid="9"/>
                                        </p:tgtEl>
                                        <p:attrNameLst>
                                          <p:attrName>style.visibility</p:attrName>
                                        </p:attrNameLst>
                                      </p:cBhvr>
                                      <p:to>
                                        <p:strVal val="hidden"/>
                                      </p:to>
                                    </p:set>
                                  </p:childTnLst>
                                </p:cTn>
                              </p:par>
                            </p:childTnLst>
                          </p:cTn>
                        </p:par>
                        <p:par>
                          <p:cTn id="23" fill="hold" nodeType="afterGroup">
                            <p:stCondLst>
                              <p:cond delay="3500"/>
                            </p:stCondLst>
                            <p:childTnLst>
                              <p:par>
                                <p:cTn id="24" presetID="1" presetClass="exit" presetSubtype="0" fill="hold" nodeType="afterEffect">
                                  <p:stCondLst>
                                    <p:cond delay="500"/>
                                  </p:stCondLst>
                                  <p:childTnLst>
                                    <p:set>
                                      <p:cBhvr>
                                        <p:cTn id="25" dur="1" fill="hold">
                                          <p:stCondLst>
                                            <p:cond delay="0"/>
                                          </p:stCondLst>
                                        </p:cTn>
                                        <p:tgtEl>
                                          <p:spTgt spid="10"/>
                                        </p:tgtEl>
                                        <p:attrNameLst>
                                          <p:attrName>style.visibility</p:attrName>
                                        </p:attrNameLst>
                                      </p:cBhvr>
                                      <p:to>
                                        <p:strVal val="hidden"/>
                                      </p:to>
                                    </p:set>
                                  </p:childTnLst>
                                </p:cTn>
                              </p:par>
                            </p:childTnLst>
                          </p:cTn>
                        </p:par>
                        <p:par>
                          <p:cTn id="26" fill="hold" nodeType="afterGroup">
                            <p:stCondLst>
                              <p:cond delay="4000"/>
                            </p:stCondLst>
                            <p:childTnLst>
                              <p:par>
                                <p:cTn id="27" presetID="10" presetClass="entr" presetSubtype="0" fill="hold"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1000"/>
                                        <p:tgtEl>
                                          <p:spTgt spid="3">
                                            <p:txEl>
                                              <p:pRg st="0" end="0"/>
                                            </p:txEl>
                                          </p:spTgt>
                                        </p:tgtEl>
                                      </p:cBhvr>
                                    </p:animEffect>
                                  </p:childTnLst>
                                </p:cTn>
                              </p:par>
                            </p:childTnLst>
                          </p:cTn>
                        </p:par>
                        <p:par>
                          <p:cTn id="30" fill="hold" nodeType="afterGroup">
                            <p:stCondLst>
                              <p:cond delay="5000"/>
                            </p:stCondLst>
                            <p:childTnLst>
                              <p:par>
                                <p:cTn id="31" presetID="10" presetClass="entr" presetSubtype="0" fill="hold" grpId="2"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childTnLst>
                                </p:cTn>
                              </p:par>
                              <p:par>
                                <p:cTn id="34" presetID="10" presetClass="entr" presetSubtype="0" fill="hold" grpId="2"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childTnLst>
                                </p:cTn>
                              </p:par>
                            </p:childTnLst>
                          </p:cTn>
                        </p:par>
                        <p:par>
                          <p:cTn id="37" fill="hold" nodeType="afterGroup">
                            <p:stCondLst>
                              <p:cond delay="6000"/>
                            </p:stCondLst>
                            <p:childTnLst>
                              <p:par>
                                <p:cTn id="38" presetID="10" presetClass="entr" presetSubtype="0" fill="hold" nodeType="after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fade">
                                      <p:cBhvr>
                                        <p:cTn id="40" dur="1000"/>
                                        <p:tgtEl>
                                          <p:spTgt spid="3">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fade">
                                      <p:cBhvr>
                                        <p:cTn id="45" dur="1000"/>
                                        <p:tgtEl>
                                          <p:spTgt spid="3">
                                            <p:txEl>
                                              <p:pRg st="2" end="2"/>
                                            </p:txEl>
                                          </p:spTgt>
                                        </p:tgtEl>
                                      </p:cBhvr>
                                    </p:animEffect>
                                  </p:childTnLst>
                                </p:cTn>
                              </p:par>
                            </p:childTnLst>
                          </p:cTn>
                        </p:par>
                        <p:par>
                          <p:cTn id="46" fill="hold" nodeType="afterGroup">
                            <p:stCondLst>
                              <p:cond delay="1000"/>
                            </p:stCondLst>
                            <p:childTnLst>
                              <p:par>
                                <p:cTn id="47" presetID="10" presetClass="entr" presetSubtype="0" fill="hold" nodeType="after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fade">
                                      <p:cBhvr>
                                        <p:cTn id="49" dur="1000"/>
                                        <p:tgtEl>
                                          <p:spTgt spid="3">
                                            <p:txEl>
                                              <p:pRg st="3" end="3"/>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childTnLst>
                                </p:cTn>
                              </p:par>
                            </p:childTnLst>
                          </p:cTn>
                        </p:par>
                        <p:par>
                          <p:cTn id="53" fill="hold" nodeType="afterGroup">
                            <p:stCondLst>
                              <p:cond delay="2000"/>
                            </p:stCondLst>
                            <p:childTnLst>
                              <p:par>
                                <p:cTn id="54" presetID="10" presetClass="entr" presetSubtype="0" fill="hold" nodeType="after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1000"/>
                                        <p:tgtEl>
                                          <p:spTgt spid="3">
                                            <p:txEl>
                                              <p:pRg st="4" end="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9" grpId="0" animBg="1"/>
      <p:bldP spid="9" grpId="1" animBg="1"/>
      <p:bldP spid="9" grpId="2"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lstStyle/>
          <a:p>
            <a:r>
              <a:rPr lang="en-US" sz="2400" dirty="0"/>
              <a:t>S. E. Robertson and H. Zaragoza. 2009. The Probabilistic Relevance Framework: BM25 and Beyond. </a:t>
            </a:r>
            <a:r>
              <a:rPr lang="en-US" sz="2400" i="1" dirty="0"/>
              <a:t>Foundations and Trends in Information Retrieval</a:t>
            </a:r>
            <a:r>
              <a:rPr lang="en-US" sz="2400" dirty="0"/>
              <a:t> 3(4): 333-389.</a:t>
            </a:r>
          </a:p>
          <a:p>
            <a:r>
              <a:rPr lang="en-US" sz="2400" dirty="0"/>
              <a:t>K. </a:t>
            </a:r>
            <a:r>
              <a:rPr lang="en-US" sz="2400" dirty="0" err="1"/>
              <a:t>Spärck</a:t>
            </a:r>
            <a:r>
              <a:rPr lang="en-US" sz="2400" dirty="0"/>
              <a:t> Jones, S. Walker, and S. E. Robertson. 2000. A probabilistic model of information retrieval: Development and comparative experiments. Part 1. </a:t>
            </a:r>
            <a:r>
              <a:rPr lang="en-US" sz="2400" i="1" dirty="0"/>
              <a:t>Information Processing and Management </a:t>
            </a:r>
            <a:r>
              <a:rPr lang="en-US" sz="2400" dirty="0"/>
              <a:t>779–808.</a:t>
            </a:r>
          </a:p>
          <a:p>
            <a:r>
              <a:rPr lang="en-US" sz="2400" dirty="0"/>
              <a:t>T. </a:t>
            </a:r>
            <a:r>
              <a:rPr lang="en-US" sz="2400" dirty="0" err="1"/>
              <a:t>Joachims</a:t>
            </a:r>
            <a:r>
              <a:rPr lang="en-US" sz="2400" dirty="0"/>
              <a:t>. Optimizing Search Engines using </a:t>
            </a:r>
            <a:r>
              <a:rPr lang="en-US" sz="2400" dirty="0" err="1"/>
              <a:t>Clickthrough</a:t>
            </a:r>
            <a:r>
              <a:rPr lang="en-US" sz="2400" dirty="0"/>
              <a:t> Data. 2002. </a:t>
            </a:r>
            <a:r>
              <a:rPr lang="en-US" sz="2400" i="1" dirty="0"/>
              <a:t>SIGKDD</a:t>
            </a:r>
            <a:r>
              <a:rPr lang="en-US" sz="2400" dirty="0"/>
              <a:t>.</a:t>
            </a:r>
          </a:p>
          <a:p>
            <a:r>
              <a:rPr lang="en-US" sz="2400" dirty="0"/>
              <a:t>E. </a:t>
            </a:r>
            <a:r>
              <a:rPr lang="en-US" sz="2400" dirty="0" err="1"/>
              <a:t>Agichtein</a:t>
            </a:r>
            <a:r>
              <a:rPr lang="en-US" sz="2400" dirty="0"/>
              <a:t>, E. Brill, S. </a:t>
            </a:r>
            <a:r>
              <a:rPr lang="en-US" sz="2400" dirty="0" err="1"/>
              <a:t>Dumais</a:t>
            </a:r>
            <a:r>
              <a:rPr lang="en-US" sz="2400" dirty="0"/>
              <a:t>. 2006. Improving Web Search Ranking By Incorporating User Behavior Information. 2006. </a:t>
            </a:r>
            <a:r>
              <a:rPr lang="en-US" sz="2400" i="1" dirty="0"/>
              <a:t>SIGIR</a:t>
            </a:r>
            <a:r>
              <a:rPr lang="en-US" sz="2400" dirty="0"/>
              <a:t>.</a:t>
            </a:r>
          </a:p>
          <a:p>
            <a:endParaRPr lang="en-US" sz="2400" dirty="0"/>
          </a:p>
        </p:txBody>
      </p:sp>
    </p:spTree>
    <p:extLst>
      <p:ext uri="{BB962C8B-B14F-4D97-AF65-F5344CB8AC3E}">
        <p14:creationId xmlns:p14="http://schemas.microsoft.com/office/powerpoint/2010/main" val="831197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based on user behavior</a:t>
            </a:r>
          </a:p>
        </p:txBody>
      </p:sp>
      <p:sp>
        <p:nvSpPr>
          <p:cNvPr id="3" name="Content Placeholder 2"/>
          <p:cNvSpPr>
            <a:spLocks noGrp="1"/>
          </p:cNvSpPr>
          <p:nvPr>
            <p:ph idx="1"/>
          </p:nvPr>
        </p:nvSpPr>
        <p:spPr/>
        <p:txBody>
          <a:bodyPr/>
          <a:lstStyle/>
          <a:p>
            <a:pPr marL="0" indent="0">
              <a:buNone/>
            </a:pPr>
            <a:r>
              <a:rPr lang="en-US" dirty="0"/>
              <a:t>From [</a:t>
            </a:r>
            <a:r>
              <a:rPr lang="en-US" dirty="0" err="1"/>
              <a:t>Agichtein</a:t>
            </a:r>
            <a:r>
              <a:rPr lang="en-US" dirty="0"/>
              <a:t>, Brill, </a:t>
            </a:r>
            <a:r>
              <a:rPr lang="en-US" dirty="0" err="1"/>
              <a:t>Dumais</a:t>
            </a:r>
            <a:r>
              <a:rPr lang="en-US" dirty="0"/>
              <a:t> 2006; </a:t>
            </a:r>
            <a:r>
              <a:rPr lang="en-US" dirty="0" err="1"/>
              <a:t>Joachims</a:t>
            </a:r>
            <a:r>
              <a:rPr lang="en-US" dirty="0"/>
              <a:t> 2002]</a:t>
            </a:r>
          </a:p>
          <a:p>
            <a:r>
              <a:rPr lang="en-US" dirty="0"/>
              <a:t>Click-through features</a:t>
            </a:r>
          </a:p>
          <a:p>
            <a:pPr lvl="1"/>
            <a:r>
              <a:rPr lang="en-US" dirty="0"/>
              <a:t>Click frequency, click probability, click deviation</a:t>
            </a:r>
          </a:p>
          <a:p>
            <a:pPr lvl="1"/>
            <a:r>
              <a:rPr lang="en-US" dirty="0"/>
              <a:t>Click on next result? previous result? above? below&gt;?</a:t>
            </a:r>
          </a:p>
          <a:p>
            <a:r>
              <a:rPr lang="en-US" dirty="0"/>
              <a:t>Browsing features</a:t>
            </a:r>
          </a:p>
          <a:p>
            <a:pPr lvl="1"/>
            <a:r>
              <a:rPr lang="en-US" dirty="0"/>
              <a:t>Cumulative and average time on page, on domain, on URL prefix; deviation from average times</a:t>
            </a:r>
          </a:p>
          <a:p>
            <a:pPr lvl="1"/>
            <a:r>
              <a:rPr lang="en-US" dirty="0"/>
              <a:t>Browse path features</a:t>
            </a:r>
          </a:p>
          <a:p>
            <a:r>
              <a:rPr lang="en-US" dirty="0"/>
              <a:t>Query-text features</a:t>
            </a:r>
          </a:p>
          <a:p>
            <a:pPr lvl="1"/>
            <a:r>
              <a:rPr lang="en-US" dirty="0"/>
              <a:t>Query overlap with title, snippet, URL, domain, next query</a:t>
            </a:r>
          </a:p>
          <a:p>
            <a:pPr lvl="1"/>
            <a:r>
              <a:rPr lang="en-US" dirty="0"/>
              <a:t>Query length</a:t>
            </a:r>
          </a:p>
          <a:p>
            <a:pPr lvl="1"/>
            <a:endParaRPr lang="en-US" dirty="0"/>
          </a:p>
        </p:txBody>
      </p:sp>
    </p:spTree>
    <p:extLst>
      <p:ext uri="{BB962C8B-B14F-4D97-AF65-F5344CB8AC3E}">
        <p14:creationId xmlns:p14="http://schemas.microsoft.com/office/powerpoint/2010/main" val="1473285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F3B2113F-A845-8442-A1F3-EDB8FE8ABD03}"/>
              </a:ext>
            </a:extLst>
          </p:cNvPr>
          <p:cNvSpPr>
            <a:spLocks noGrp="1"/>
          </p:cNvSpPr>
          <p:nvPr>
            <p:ph type="title"/>
          </p:nvPr>
        </p:nvSpPr>
        <p:spPr/>
        <p:txBody>
          <a:bodyPr/>
          <a:lstStyle/>
          <a:p>
            <a:r>
              <a:rPr lang="en-US" altLang="en-US"/>
              <a:t>Comparing two rankings to a baseline ranking</a:t>
            </a:r>
          </a:p>
        </p:txBody>
      </p:sp>
      <p:sp>
        <p:nvSpPr>
          <p:cNvPr id="66562" name="Content Placeholder 2">
            <a:extLst>
              <a:ext uri="{FF2B5EF4-FFF2-40B4-BE49-F238E27FC236}">
                <a16:creationId xmlns:a16="http://schemas.microsoft.com/office/drawing/2014/main" id="{B1740699-BD34-E04C-AD27-EF5D6F70BDAB}"/>
              </a:ext>
            </a:extLst>
          </p:cNvPr>
          <p:cNvSpPr>
            <a:spLocks noGrp="1"/>
          </p:cNvSpPr>
          <p:nvPr>
            <p:ph idx="1"/>
          </p:nvPr>
        </p:nvSpPr>
        <p:spPr/>
        <p:txBody>
          <a:bodyPr/>
          <a:lstStyle/>
          <a:p>
            <a:r>
              <a:rPr lang="en-US" altLang="en-US"/>
              <a:t>Given a set of pairwise preferences </a:t>
            </a:r>
            <a:r>
              <a:rPr lang="en-US" altLang="en-US" i="1"/>
              <a:t>P</a:t>
            </a:r>
          </a:p>
          <a:p>
            <a:r>
              <a:rPr lang="en-US" altLang="en-US"/>
              <a:t>We want to measure two rankings </a:t>
            </a:r>
            <a:r>
              <a:rPr lang="en-US" altLang="en-US" i="1"/>
              <a:t>A </a:t>
            </a:r>
            <a:r>
              <a:rPr lang="en-US" altLang="en-US"/>
              <a:t>and </a:t>
            </a:r>
            <a:r>
              <a:rPr lang="en-US" altLang="en-US" i="1"/>
              <a:t>B</a:t>
            </a:r>
          </a:p>
          <a:p>
            <a:r>
              <a:rPr lang="en-US" altLang="en-US"/>
              <a:t>Define a proximity measure between </a:t>
            </a:r>
            <a:r>
              <a:rPr lang="en-US" altLang="en-US" i="1"/>
              <a:t>A</a:t>
            </a:r>
            <a:r>
              <a:rPr lang="en-US" altLang="en-US"/>
              <a:t> and </a:t>
            </a:r>
            <a:r>
              <a:rPr lang="en-US" altLang="en-US" i="1"/>
              <a:t>P</a:t>
            </a:r>
          </a:p>
          <a:p>
            <a:pPr lvl="1"/>
            <a:r>
              <a:rPr lang="en-US" altLang="en-US"/>
              <a:t>And likewise, between </a:t>
            </a:r>
            <a:r>
              <a:rPr lang="en-US" altLang="en-US" i="1"/>
              <a:t>B</a:t>
            </a:r>
            <a:r>
              <a:rPr lang="en-US" altLang="en-US"/>
              <a:t> and </a:t>
            </a:r>
            <a:r>
              <a:rPr lang="en-US" altLang="en-US" i="1"/>
              <a:t>P</a:t>
            </a:r>
          </a:p>
          <a:p>
            <a:r>
              <a:rPr lang="en-US" altLang="en-US"/>
              <a:t>Want to declare the ranking with better proximity to be the winner</a:t>
            </a:r>
          </a:p>
          <a:p>
            <a:r>
              <a:rPr lang="en-US" altLang="en-US"/>
              <a:t>Proximity measure should reward agreements with </a:t>
            </a:r>
            <a:r>
              <a:rPr lang="en-US" altLang="en-US" i="1"/>
              <a:t>P</a:t>
            </a:r>
            <a:r>
              <a:rPr lang="en-US" altLang="en-US"/>
              <a:t> and penalize disagreements</a:t>
            </a:r>
          </a:p>
        </p:txBody>
      </p:sp>
      <p:sp>
        <p:nvSpPr>
          <p:cNvPr id="66563" name="Slide Number Placeholder 3">
            <a:extLst>
              <a:ext uri="{FF2B5EF4-FFF2-40B4-BE49-F238E27FC236}">
                <a16:creationId xmlns:a16="http://schemas.microsoft.com/office/drawing/2014/main" id="{86329DA7-7A17-4247-A885-E6E3E767071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5AE83373-AB0E-5F4D-90FE-06BB7AB4A2A0}" type="slidenum">
              <a:rPr lang="en-US" altLang="en-US" sz="1200">
                <a:solidFill>
                  <a:srgbClr val="898989"/>
                </a:solidFill>
                <a:latin typeface="Calibri" panose="020F0502020204030204" pitchFamily="34" charset="0"/>
              </a:rPr>
              <a:pPr eaLnBrk="1" hangingPunct="1"/>
              <a:t>57</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37277989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BDD828A9-482B-C14D-AB71-1CF5A072F6A7}"/>
              </a:ext>
            </a:extLst>
          </p:cNvPr>
          <p:cNvSpPr>
            <a:spLocks noGrp="1"/>
          </p:cNvSpPr>
          <p:nvPr>
            <p:ph type="title"/>
          </p:nvPr>
        </p:nvSpPr>
        <p:spPr/>
        <p:txBody>
          <a:bodyPr/>
          <a:lstStyle/>
          <a:p>
            <a:r>
              <a:rPr lang="en-US" altLang="en-US"/>
              <a:t>Kendall tau distance</a:t>
            </a:r>
          </a:p>
        </p:txBody>
      </p:sp>
      <p:sp>
        <p:nvSpPr>
          <p:cNvPr id="67586" name="Content Placeholder 2">
            <a:extLst>
              <a:ext uri="{FF2B5EF4-FFF2-40B4-BE49-F238E27FC236}">
                <a16:creationId xmlns:a16="http://schemas.microsoft.com/office/drawing/2014/main" id="{8745EE8A-41EA-1349-B5C1-CC2D0CB60616}"/>
              </a:ext>
            </a:extLst>
          </p:cNvPr>
          <p:cNvSpPr>
            <a:spLocks noGrp="1"/>
          </p:cNvSpPr>
          <p:nvPr>
            <p:ph idx="1"/>
          </p:nvPr>
        </p:nvSpPr>
        <p:spPr/>
        <p:txBody>
          <a:bodyPr/>
          <a:lstStyle/>
          <a:p>
            <a:r>
              <a:rPr lang="en-US" altLang="en-US"/>
              <a:t>Let X be the number of agreements between a ranking (say </a:t>
            </a:r>
            <a:r>
              <a:rPr lang="en-US" altLang="en-US" i="1"/>
              <a:t>A</a:t>
            </a:r>
            <a:r>
              <a:rPr lang="en-US" altLang="en-US"/>
              <a:t>) and </a:t>
            </a:r>
            <a:r>
              <a:rPr lang="en-US" altLang="en-US" i="1"/>
              <a:t>P</a:t>
            </a:r>
          </a:p>
          <a:p>
            <a:r>
              <a:rPr lang="en-US" altLang="en-US"/>
              <a:t>Let Y be the number of disagreements</a:t>
            </a:r>
          </a:p>
          <a:p>
            <a:r>
              <a:rPr lang="en-US" altLang="en-US"/>
              <a:t>Then the Kendall tau distance between </a:t>
            </a:r>
            <a:r>
              <a:rPr lang="en-US" altLang="en-US" i="1"/>
              <a:t>A </a:t>
            </a:r>
            <a:r>
              <a:rPr lang="en-US" altLang="en-US"/>
              <a:t>and </a:t>
            </a:r>
            <a:r>
              <a:rPr lang="en-US" altLang="en-US" i="1"/>
              <a:t>P</a:t>
            </a:r>
            <a:r>
              <a:rPr lang="en-US" altLang="en-US"/>
              <a:t> is</a:t>
            </a:r>
          </a:p>
          <a:p>
            <a:pPr>
              <a:buFont typeface="Wingdings" pitchFamily="2" charset="2"/>
              <a:buNone/>
            </a:pPr>
            <a:r>
              <a:rPr lang="en-US" altLang="en-US"/>
              <a:t>	(X-Y)/(X+Y)</a:t>
            </a:r>
          </a:p>
          <a:p>
            <a:r>
              <a:rPr lang="en-US" altLang="en-US"/>
              <a:t>Say P = {(1,2), (1,3), (1,4), (2,3), (2,4), (3,4))} and A=(1,3,2,4)</a:t>
            </a:r>
          </a:p>
          <a:p>
            <a:r>
              <a:rPr lang="en-US" altLang="en-US"/>
              <a:t>Then X=5, Y=1 …</a:t>
            </a:r>
          </a:p>
          <a:p>
            <a:r>
              <a:rPr lang="en-US" altLang="en-US"/>
              <a:t>(What are the minimum and maximum possible values of the Kendall tau distance?)</a:t>
            </a:r>
          </a:p>
        </p:txBody>
      </p:sp>
      <p:sp>
        <p:nvSpPr>
          <p:cNvPr id="67587" name="Slide Number Placeholder 3">
            <a:extLst>
              <a:ext uri="{FF2B5EF4-FFF2-40B4-BE49-F238E27FC236}">
                <a16:creationId xmlns:a16="http://schemas.microsoft.com/office/drawing/2014/main" id="{0B0BCA76-52D8-FB45-9BA2-0BB276B958C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040DA3C9-C7D8-2545-B906-39E470C86238}" type="slidenum">
              <a:rPr lang="en-US" altLang="en-US" sz="1200">
                <a:solidFill>
                  <a:srgbClr val="898989"/>
                </a:solidFill>
                <a:latin typeface="Calibri" panose="020F0502020204030204" pitchFamily="34" charset="0"/>
              </a:rPr>
              <a:pPr eaLnBrk="1" hangingPunct="1"/>
              <a:t>58</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1994689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5">
            <a:extLst>
              <a:ext uri="{FF2B5EF4-FFF2-40B4-BE49-F238E27FC236}">
                <a16:creationId xmlns:a16="http://schemas.microsoft.com/office/drawing/2014/main" id="{1ED02E43-E3A5-8745-B096-283F26AA290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A410056E-BE43-2C4E-AB25-3F5E1A8B3522}" type="slidenum">
              <a:rPr lang="en-US" altLang="en-US" sz="1200">
                <a:solidFill>
                  <a:srgbClr val="898989"/>
                </a:solidFill>
                <a:latin typeface="Calibri" panose="020F0502020204030204" pitchFamily="34" charset="0"/>
              </a:rPr>
              <a:pPr eaLnBrk="1" hangingPunct="1"/>
              <a:t>6</a:t>
            </a:fld>
            <a:endParaRPr lang="en-US" altLang="en-US" sz="1200">
              <a:solidFill>
                <a:srgbClr val="898989"/>
              </a:solidFill>
              <a:latin typeface="Calibri" panose="020F0502020204030204" pitchFamily="34" charset="0"/>
            </a:endParaRPr>
          </a:p>
        </p:txBody>
      </p:sp>
      <p:sp>
        <p:nvSpPr>
          <p:cNvPr id="21506" name="Rectangle 2">
            <a:extLst>
              <a:ext uri="{FF2B5EF4-FFF2-40B4-BE49-F238E27FC236}">
                <a16:creationId xmlns:a16="http://schemas.microsoft.com/office/drawing/2014/main" id="{D802A5D9-E367-064E-9B9D-6A8CFC0A584A}"/>
              </a:ext>
            </a:extLst>
          </p:cNvPr>
          <p:cNvSpPr>
            <a:spLocks noGrp="1" noChangeArrowheads="1"/>
          </p:cNvSpPr>
          <p:nvPr>
            <p:ph type="title"/>
          </p:nvPr>
        </p:nvSpPr>
        <p:spPr/>
        <p:txBody>
          <a:bodyPr/>
          <a:lstStyle/>
          <a:p>
            <a:pPr eaLnBrk="1" hangingPunct="1"/>
            <a:r>
              <a:rPr lang="en-US" altLang="en-US"/>
              <a:t>Measuring relevance</a:t>
            </a:r>
          </a:p>
        </p:txBody>
      </p:sp>
      <p:sp>
        <p:nvSpPr>
          <p:cNvPr id="24579" name="Rectangle 3">
            <a:extLst>
              <a:ext uri="{FF2B5EF4-FFF2-40B4-BE49-F238E27FC236}">
                <a16:creationId xmlns:a16="http://schemas.microsoft.com/office/drawing/2014/main" id="{9B99E057-A8BD-4242-A067-E802C4E71842}"/>
              </a:ext>
            </a:extLst>
          </p:cNvPr>
          <p:cNvSpPr>
            <a:spLocks noGrp="1" noChangeArrowheads="1"/>
          </p:cNvSpPr>
          <p:nvPr>
            <p:ph type="body" idx="1"/>
          </p:nvPr>
        </p:nvSpPr>
        <p:spPr>
          <a:xfrm>
            <a:off x="685800" y="1752600"/>
            <a:ext cx="7848600" cy="4876800"/>
          </a:xfrm>
        </p:spPr>
        <p:txBody>
          <a:bodyPr/>
          <a:lstStyle/>
          <a:p>
            <a:pPr marL="495300" indent="-495300" eaLnBrk="1" hangingPunct="1">
              <a:buFont typeface="Wingdings" charset="0"/>
              <a:buChar char="§"/>
              <a:defRPr/>
            </a:pPr>
            <a:r>
              <a:rPr lang="en-US" dirty="0">
                <a:ea typeface="ＭＳ Ｐゴシック" charset="0"/>
                <a:cs typeface="ＭＳ Ｐゴシック" charset="0"/>
              </a:rPr>
              <a:t>Three elements:</a:t>
            </a:r>
          </a:p>
          <a:p>
            <a:pPr marL="914400" lvl="1" indent="-457200" eaLnBrk="1" hangingPunct="1">
              <a:buFont typeface="Wingdings" charset="0"/>
              <a:buAutoNum type="arabicPeriod"/>
              <a:defRPr/>
            </a:pPr>
            <a:r>
              <a:rPr lang="en-US" dirty="0">
                <a:ea typeface="ＭＳ Ｐゴシック" charset="0"/>
                <a:cs typeface="+mn-cs"/>
              </a:rPr>
              <a:t>A benchmark document collection </a:t>
            </a:r>
          </a:p>
          <a:p>
            <a:pPr marL="914400" lvl="1" indent="-457200" eaLnBrk="1" hangingPunct="1">
              <a:buFont typeface="Wingdings" charset="0"/>
              <a:buAutoNum type="arabicPeriod"/>
              <a:defRPr/>
            </a:pPr>
            <a:r>
              <a:rPr lang="en-US" dirty="0">
                <a:ea typeface="ＭＳ Ｐゴシック" charset="0"/>
                <a:cs typeface="+mn-cs"/>
              </a:rPr>
              <a:t>A benchmark suite of queries</a:t>
            </a:r>
          </a:p>
          <a:p>
            <a:pPr marL="914400" lvl="1" indent="-457200" eaLnBrk="1" hangingPunct="1">
              <a:buFont typeface="Wingdings" charset="0"/>
              <a:buAutoNum type="arabicPeriod"/>
              <a:defRPr/>
            </a:pPr>
            <a:r>
              <a:rPr lang="en-US" dirty="0">
                <a:ea typeface="ＭＳ Ｐゴシック" charset="0"/>
                <a:cs typeface="+mn-cs"/>
              </a:rPr>
              <a:t>An assessment of either </a:t>
            </a:r>
            <a:r>
              <a:rPr lang="en-US" u="sng" dirty="0">
                <a:ea typeface="ＭＳ Ｐゴシック" charset="0"/>
                <a:cs typeface="+mn-cs"/>
              </a:rPr>
              <a:t>Relevant</a:t>
            </a:r>
            <a:r>
              <a:rPr lang="en-US" dirty="0">
                <a:ea typeface="ＭＳ Ｐゴシック" charset="0"/>
                <a:cs typeface="+mn-cs"/>
              </a:rPr>
              <a:t> or </a:t>
            </a:r>
            <a:r>
              <a:rPr lang="en-US" u="sng" dirty="0">
                <a:ea typeface="ＭＳ Ｐゴシック" charset="0"/>
                <a:cs typeface="+mn-cs"/>
              </a:rPr>
              <a:t>Not Relevant</a:t>
            </a:r>
            <a:r>
              <a:rPr lang="en-US" dirty="0">
                <a:ea typeface="ＭＳ Ｐゴシック" charset="0"/>
                <a:cs typeface="+mn-cs"/>
              </a:rPr>
              <a:t> for each query and each document</a:t>
            </a:r>
          </a:p>
        </p:txBody>
      </p:sp>
      <p:sp>
        <p:nvSpPr>
          <p:cNvPr id="21508" name="TextBox 4">
            <a:extLst>
              <a:ext uri="{FF2B5EF4-FFF2-40B4-BE49-F238E27FC236}">
                <a16:creationId xmlns:a16="http://schemas.microsoft.com/office/drawing/2014/main" id="{86856A8B-04EE-0B47-B1A7-9ED1967DEE29}"/>
              </a:ext>
            </a:extLst>
          </p:cNvPr>
          <p:cNvSpPr txBox="1">
            <a:spLocks noChangeArrowheads="1"/>
          </p:cNvSpPr>
          <p:nvPr/>
        </p:nvSpPr>
        <p:spPr bwMode="auto">
          <a:xfrm>
            <a:off x="7620000" y="-33338"/>
            <a:ext cx="971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sz="1600">
                <a:solidFill>
                  <a:srgbClr val="FBFCFF"/>
                </a:solidFill>
              </a:rPr>
              <a:t>Sec. 8.1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52BB28A4-D880-054C-ADD2-C77E19F10A77}"/>
              </a:ext>
            </a:extLst>
          </p:cNvPr>
          <p:cNvSpPr>
            <a:spLocks noGrp="1"/>
          </p:cNvSpPr>
          <p:nvPr>
            <p:ph type="title"/>
          </p:nvPr>
        </p:nvSpPr>
        <p:spPr/>
        <p:txBody>
          <a:bodyPr/>
          <a:lstStyle/>
          <a:p>
            <a:r>
              <a:rPr lang="en-US" altLang="en-US" dirty="0"/>
              <a:t>So you want to measure the quality of a new search algorithm?</a:t>
            </a:r>
          </a:p>
        </p:txBody>
      </p:sp>
      <p:sp>
        <p:nvSpPr>
          <p:cNvPr id="22530" name="Content Placeholder 2">
            <a:extLst>
              <a:ext uri="{FF2B5EF4-FFF2-40B4-BE49-F238E27FC236}">
                <a16:creationId xmlns:a16="http://schemas.microsoft.com/office/drawing/2014/main" id="{D5D04105-BC4F-0441-A71E-29AE8BA4F394}"/>
              </a:ext>
            </a:extLst>
          </p:cNvPr>
          <p:cNvSpPr>
            <a:spLocks noGrp="1"/>
          </p:cNvSpPr>
          <p:nvPr>
            <p:ph idx="1"/>
          </p:nvPr>
        </p:nvSpPr>
        <p:spPr/>
        <p:txBody>
          <a:bodyPr/>
          <a:lstStyle/>
          <a:p>
            <a:r>
              <a:rPr lang="en-US" altLang="en-US"/>
              <a:t>Benchmark documents – nozama’s products</a:t>
            </a:r>
          </a:p>
          <a:p>
            <a:r>
              <a:rPr lang="en-US" altLang="en-US"/>
              <a:t>Benchmark query suite – more on this</a:t>
            </a:r>
          </a:p>
          <a:p>
            <a:r>
              <a:rPr lang="en-US" altLang="en-US"/>
              <a:t>Judgments of document relevance for each query</a:t>
            </a:r>
          </a:p>
        </p:txBody>
      </p:sp>
      <p:sp>
        <p:nvSpPr>
          <p:cNvPr id="22531" name="Slide Number Placeholder 3">
            <a:extLst>
              <a:ext uri="{FF2B5EF4-FFF2-40B4-BE49-F238E27FC236}">
                <a16:creationId xmlns:a16="http://schemas.microsoft.com/office/drawing/2014/main" id="{5CDDF953-FBD5-E046-8525-EE61360000D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48450703-D53A-E840-A6B1-06E4E5BF526C}" type="slidenum">
              <a:rPr lang="en-US" altLang="en-US" sz="1200">
                <a:solidFill>
                  <a:srgbClr val="898989"/>
                </a:solidFill>
                <a:latin typeface="Calibri" panose="020F0502020204030204" pitchFamily="34" charset="0"/>
              </a:rPr>
              <a:pPr eaLnBrk="1" hangingPunct="1"/>
              <a:t>7</a:t>
            </a:fld>
            <a:endParaRPr lang="en-US" altLang="en-US" sz="1200">
              <a:solidFill>
                <a:srgbClr val="898989"/>
              </a:solidFill>
              <a:latin typeface="Calibri" panose="020F0502020204030204" pitchFamily="34" charset="0"/>
            </a:endParaRPr>
          </a:p>
        </p:txBody>
      </p:sp>
      <p:sp>
        <p:nvSpPr>
          <p:cNvPr id="5" name="Rectangle 4">
            <a:extLst>
              <a:ext uri="{FF2B5EF4-FFF2-40B4-BE49-F238E27FC236}">
                <a16:creationId xmlns:a16="http://schemas.microsoft.com/office/drawing/2014/main" id="{C673ECB7-A32A-5B46-A318-229AD83DE6CD}"/>
              </a:ext>
            </a:extLst>
          </p:cNvPr>
          <p:cNvSpPr>
            <a:spLocks noChangeArrowheads="1"/>
          </p:cNvSpPr>
          <p:nvPr/>
        </p:nvSpPr>
        <p:spPr bwMode="auto">
          <a:xfrm>
            <a:off x="1905000" y="4267200"/>
            <a:ext cx="5791200" cy="2438400"/>
          </a:xfrm>
          <a:prstGeom prst="rect">
            <a:avLst/>
          </a:prstGeom>
          <a:gradFill rotWithShape="1">
            <a:gsLst>
              <a:gs pos="0">
                <a:srgbClr val="AFCCDF"/>
              </a:gs>
              <a:gs pos="100000">
                <a:srgbClr val="39748F"/>
              </a:gs>
            </a:gsLst>
            <a:lin ang="5400000"/>
          </a:gradFill>
          <a:ln w="9525">
            <a:solidFill>
              <a:srgbClr val="406E84"/>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rgbClr val="FFFFFF"/>
              </a:solidFill>
              <a:latin typeface="Calibri" charset="0"/>
              <a:ea typeface="MS PGothic" charset="0"/>
              <a:cs typeface="MS PGothic" charset="0"/>
            </a:endParaRPr>
          </a:p>
        </p:txBody>
      </p:sp>
      <p:sp>
        <p:nvSpPr>
          <p:cNvPr id="6" name="Rectangle 5">
            <a:extLst>
              <a:ext uri="{FF2B5EF4-FFF2-40B4-BE49-F238E27FC236}">
                <a16:creationId xmlns:a16="http://schemas.microsoft.com/office/drawing/2014/main" id="{FB331F23-B429-9C4D-A74E-8771096856A2}"/>
              </a:ext>
            </a:extLst>
          </p:cNvPr>
          <p:cNvSpPr>
            <a:spLocks noChangeArrowheads="1"/>
          </p:cNvSpPr>
          <p:nvPr/>
        </p:nvSpPr>
        <p:spPr bwMode="auto">
          <a:xfrm>
            <a:off x="3429000" y="4267200"/>
            <a:ext cx="457200" cy="2438400"/>
          </a:xfrm>
          <a:prstGeom prst="rect">
            <a:avLst/>
          </a:prstGeom>
          <a:solidFill>
            <a:srgbClr val="C0504D"/>
          </a:solidFill>
          <a:ln w="9525">
            <a:solidFill>
              <a:schemeClr val="accent2"/>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rgbClr val="FFFFFF"/>
              </a:solidFill>
              <a:latin typeface="Calibri" charset="0"/>
              <a:ea typeface="MS PGothic" charset="0"/>
              <a:cs typeface="MS PGothic" charset="0"/>
            </a:endParaRPr>
          </a:p>
        </p:txBody>
      </p:sp>
      <p:sp>
        <p:nvSpPr>
          <p:cNvPr id="7" name="Rectangle 6">
            <a:extLst>
              <a:ext uri="{FF2B5EF4-FFF2-40B4-BE49-F238E27FC236}">
                <a16:creationId xmlns:a16="http://schemas.microsoft.com/office/drawing/2014/main" id="{66A6D665-F50F-6848-9960-DD3B4120A9B8}"/>
              </a:ext>
            </a:extLst>
          </p:cNvPr>
          <p:cNvSpPr>
            <a:spLocks noChangeArrowheads="1"/>
          </p:cNvSpPr>
          <p:nvPr/>
        </p:nvSpPr>
        <p:spPr bwMode="auto">
          <a:xfrm>
            <a:off x="1905000" y="4953000"/>
            <a:ext cx="5791200" cy="381000"/>
          </a:xfrm>
          <a:prstGeom prst="rect">
            <a:avLst/>
          </a:prstGeom>
          <a:solidFill>
            <a:srgbClr val="FFFF00">
              <a:alpha val="58038"/>
            </a:srgbClr>
          </a:solidFill>
          <a:ln w="9525">
            <a:solidFill>
              <a:srgbClr val="406E84"/>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rgbClr val="FFFFFF"/>
              </a:solidFill>
              <a:latin typeface="Calibri" charset="0"/>
              <a:ea typeface="MS PGothic" charset="0"/>
              <a:cs typeface="MS PGothic" charset="0"/>
            </a:endParaRPr>
          </a:p>
        </p:txBody>
      </p:sp>
      <p:sp>
        <p:nvSpPr>
          <p:cNvPr id="8" name="Rectangle 7">
            <a:extLst>
              <a:ext uri="{FF2B5EF4-FFF2-40B4-BE49-F238E27FC236}">
                <a16:creationId xmlns:a16="http://schemas.microsoft.com/office/drawing/2014/main" id="{D8D39EEC-D51E-584C-8A4E-8CE0B0D59DB2}"/>
              </a:ext>
            </a:extLst>
          </p:cNvPr>
          <p:cNvSpPr>
            <a:spLocks noChangeArrowheads="1"/>
          </p:cNvSpPr>
          <p:nvPr/>
        </p:nvSpPr>
        <p:spPr bwMode="auto">
          <a:xfrm>
            <a:off x="3429000" y="4953000"/>
            <a:ext cx="457200" cy="381000"/>
          </a:xfrm>
          <a:prstGeom prst="rect">
            <a:avLst/>
          </a:prstGeom>
          <a:noFill/>
          <a:ln w="9525">
            <a:solidFill>
              <a:srgbClr val="008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libri" charset="0"/>
              <a:ea typeface="MS PGothic" charset="0"/>
              <a:cs typeface="MS PGothic" charset="0"/>
            </a:endParaRPr>
          </a:p>
        </p:txBody>
      </p:sp>
      <p:sp>
        <p:nvSpPr>
          <p:cNvPr id="22536" name="TextBox 8">
            <a:extLst>
              <a:ext uri="{FF2B5EF4-FFF2-40B4-BE49-F238E27FC236}">
                <a16:creationId xmlns:a16="http://schemas.microsoft.com/office/drawing/2014/main" id="{099DB7A1-CC09-4F44-9AE1-0D61271683C5}"/>
              </a:ext>
            </a:extLst>
          </p:cNvPr>
          <p:cNvSpPr txBox="1">
            <a:spLocks noChangeArrowheads="1"/>
          </p:cNvSpPr>
          <p:nvPr/>
        </p:nvSpPr>
        <p:spPr bwMode="auto">
          <a:xfrm>
            <a:off x="2209800" y="3733800"/>
            <a:ext cx="4932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5 million nozama.com products</a:t>
            </a:r>
          </a:p>
        </p:txBody>
      </p:sp>
      <p:sp>
        <p:nvSpPr>
          <p:cNvPr id="22537" name="TextBox 9">
            <a:extLst>
              <a:ext uri="{FF2B5EF4-FFF2-40B4-BE49-F238E27FC236}">
                <a16:creationId xmlns:a16="http://schemas.microsoft.com/office/drawing/2014/main" id="{9CFBBB96-7E34-2F4E-A591-143C7981F636}"/>
              </a:ext>
            </a:extLst>
          </p:cNvPr>
          <p:cNvSpPr txBox="1">
            <a:spLocks noChangeArrowheads="1"/>
          </p:cNvSpPr>
          <p:nvPr/>
        </p:nvSpPr>
        <p:spPr bwMode="auto">
          <a:xfrm>
            <a:off x="620713" y="4724400"/>
            <a:ext cx="1284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r>
              <a:rPr lang="en-US" altLang="en-US"/>
              <a:t>50000</a:t>
            </a:r>
          </a:p>
          <a:p>
            <a:pPr eaLnBrk="1" hangingPunct="1"/>
            <a:r>
              <a:rPr lang="en-US" altLang="en-US"/>
              <a:t>sample </a:t>
            </a:r>
          </a:p>
          <a:p>
            <a:pPr eaLnBrk="1" hangingPunct="1"/>
            <a:r>
              <a:rPr lang="en-US" altLang="en-US"/>
              <a:t>queries</a:t>
            </a:r>
          </a:p>
        </p:txBody>
      </p:sp>
      <p:sp>
        <p:nvSpPr>
          <p:cNvPr id="13" name="Rectangular Callout 12">
            <a:extLst>
              <a:ext uri="{FF2B5EF4-FFF2-40B4-BE49-F238E27FC236}">
                <a16:creationId xmlns:a16="http://schemas.microsoft.com/office/drawing/2014/main" id="{C77EB2B7-BFD3-B349-8A89-DD0C4F150877}"/>
              </a:ext>
            </a:extLst>
          </p:cNvPr>
          <p:cNvSpPr>
            <a:spLocks noChangeArrowheads="1"/>
          </p:cNvSpPr>
          <p:nvPr/>
        </p:nvSpPr>
        <p:spPr bwMode="auto">
          <a:xfrm>
            <a:off x="7391400" y="3597275"/>
            <a:ext cx="1676400" cy="685800"/>
          </a:xfrm>
          <a:prstGeom prst="wedgeRectCallout">
            <a:avLst>
              <a:gd name="adj1" fmla="val -270435"/>
              <a:gd name="adj2" fmla="val 196255"/>
            </a:avLst>
          </a:prstGeom>
          <a:solidFill>
            <a:srgbClr val="FCD5B5"/>
          </a:solidFill>
          <a:ln w="9525">
            <a:solidFill>
              <a:srgbClr val="406E84"/>
            </a:solidFill>
            <a:miter lim="800000"/>
            <a:headEnd/>
            <a:tailEnd/>
          </a:ln>
          <a:effectLst>
            <a:outerShdw blurRad="40000" dist="23000" dir="5400000" rotWithShape="0">
              <a:srgbClr val="808080">
                <a:alpha val="34998"/>
              </a:srgbClr>
            </a:outerShdw>
          </a:effectLst>
        </p:spPr>
        <p:txBody>
          <a:bodyPr anchor="ctr"/>
          <a:lstStyle/>
          <a:p>
            <a:pPr algn="ctr">
              <a:defRPr/>
            </a:pPr>
            <a:r>
              <a:rPr lang="en-US" dirty="0">
                <a:solidFill>
                  <a:srgbClr val="006600"/>
                </a:solidFill>
                <a:latin typeface="+mn-lt"/>
                <a:ea typeface="+mn-ea"/>
              </a:rPr>
              <a:t>Relevance</a:t>
            </a:r>
          </a:p>
          <a:p>
            <a:pPr algn="ctr">
              <a:defRPr/>
            </a:pPr>
            <a:r>
              <a:rPr lang="en-US" dirty="0">
                <a:solidFill>
                  <a:srgbClr val="006600"/>
                </a:solidFill>
                <a:latin typeface="+mn-lt"/>
                <a:ea typeface="+mn-ea"/>
              </a:rPr>
              <a:t>judgment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AE846754-95B5-CF43-A93C-9FB50AF8B998}"/>
              </a:ext>
            </a:extLst>
          </p:cNvPr>
          <p:cNvSpPr>
            <a:spLocks noGrp="1"/>
          </p:cNvSpPr>
          <p:nvPr>
            <p:ph type="title"/>
          </p:nvPr>
        </p:nvSpPr>
        <p:spPr/>
        <p:txBody>
          <a:bodyPr/>
          <a:lstStyle/>
          <a:p>
            <a:r>
              <a:rPr lang="en-US" altLang="en-US"/>
              <a:t>Relevance judgments</a:t>
            </a:r>
          </a:p>
        </p:txBody>
      </p:sp>
      <p:sp>
        <p:nvSpPr>
          <p:cNvPr id="23554" name="Content Placeholder 2">
            <a:extLst>
              <a:ext uri="{FF2B5EF4-FFF2-40B4-BE49-F238E27FC236}">
                <a16:creationId xmlns:a16="http://schemas.microsoft.com/office/drawing/2014/main" id="{121BCCB5-7B67-6440-A836-8A83D3A0F205}"/>
              </a:ext>
            </a:extLst>
          </p:cNvPr>
          <p:cNvSpPr>
            <a:spLocks noGrp="1"/>
          </p:cNvSpPr>
          <p:nvPr>
            <p:ph idx="1"/>
          </p:nvPr>
        </p:nvSpPr>
        <p:spPr/>
        <p:txBody>
          <a:bodyPr/>
          <a:lstStyle/>
          <a:p>
            <a:r>
              <a:rPr lang="en-US" altLang="en-US" dirty="0"/>
              <a:t>Binary (relevant vs. non-relevant) in the simplest case</a:t>
            </a:r>
          </a:p>
          <a:p>
            <a:pPr lvl="1"/>
            <a:r>
              <a:rPr lang="en-US" altLang="en-US" dirty="0"/>
              <a:t>More nuanced relevance levels are also used (0, 1, 2, 3 …)</a:t>
            </a:r>
          </a:p>
          <a:p>
            <a:r>
              <a:rPr lang="en-US" altLang="en-US" dirty="0"/>
              <a:t>What are some issues already?</a:t>
            </a:r>
          </a:p>
          <a:p>
            <a:r>
              <a:rPr lang="en-US" altLang="en-US" dirty="0"/>
              <a:t>5 million times 50K takes us into the range of a quarter trillion judgments</a:t>
            </a:r>
          </a:p>
          <a:p>
            <a:pPr lvl="1"/>
            <a:r>
              <a:rPr lang="en-US" altLang="en-US" dirty="0"/>
              <a:t>If each judgment took a human 2.5 seconds, we’d still need 10</a:t>
            </a:r>
            <a:r>
              <a:rPr lang="en-US" altLang="en-US" baseline="30000" dirty="0"/>
              <a:t>11</a:t>
            </a:r>
            <a:r>
              <a:rPr lang="en-US" altLang="en-US" dirty="0"/>
              <a:t> seconds, or nearly $300 million if you pay people $10 per hour to assess</a:t>
            </a:r>
          </a:p>
          <a:p>
            <a:pPr lvl="1"/>
            <a:r>
              <a:rPr lang="en-US" altLang="en-US" dirty="0"/>
              <a:t>10K new products per day</a:t>
            </a:r>
          </a:p>
        </p:txBody>
      </p:sp>
      <p:sp>
        <p:nvSpPr>
          <p:cNvPr id="23555" name="Slide Number Placeholder 3">
            <a:extLst>
              <a:ext uri="{FF2B5EF4-FFF2-40B4-BE49-F238E27FC236}">
                <a16:creationId xmlns:a16="http://schemas.microsoft.com/office/drawing/2014/main" id="{21F2862A-80CB-4146-8A91-B0A977590D9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AC609B32-6ECD-C241-88D3-0B525CA33711}" type="slidenum">
              <a:rPr lang="en-US" altLang="en-US" sz="1200">
                <a:solidFill>
                  <a:srgbClr val="898989"/>
                </a:solidFill>
                <a:latin typeface="Calibri" panose="020F0502020204030204" pitchFamily="34" charset="0"/>
              </a:rPr>
              <a:pPr eaLnBrk="1" hangingPunct="1"/>
              <a:t>8</a:t>
            </a:fld>
            <a:endParaRPr lang="en-US" altLang="en-US" sz="1200">
              <a:solidFill>
                <a:srgbClr val="898989"/>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4">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4">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8CD1FE30-AAFA-F34D-AE35-C00559653B8E}"/>
              </a:ext>
            </a:extLst>
          </p:cNvPr>
          <p:cNvSpPr>
            <a:spLocks noGrp="1"/>
          </p:cNvSpPr>
          <p:nvPr>
            <p:ph type="title"/>
          </p:nvPr>
        </p:nvSpPr>
        <p:spPr/>
        <p:txBody>
          <a:bodyPr/>
          <a:lstStyle/>
          <a:p>
            <a:r>
              <a:rPr lang="en-US" altLang="en-US"/>
              <a:t>Crowd source relevance judgments?</a:t>
            </a:r>
          </a:p>
        </p:txBody>
      </p:sp>
      <p:sp>
        <p:nvSpPr>
          <p:cNvPr id="24578" name="Content Placeholder 2">
            <a:extLst>
              <a:ext uri="{FF2B5EF4-FFF2-40B4-BE49-F238E27FC236}">
                <a16:creationId xmlns:a16="http://schemas.microsoft.com/office/drawing/2014/main" id="{5A996989-9813-5145-AFE2-DC18B3AAF84C}"/>
              </a:ext>
            </a:extLst>
          </p:cNvPr>
          <p:cNvSpPr>
            <a:spLocks noGrp="1"/>
          </p:cNvSpPr>
          <p:nvPr>
            <p:ph idx="1"/>
          </p:nvPr>
        </p:nvSpPr>
        <p:spPr/>
        <p:txBody>
          <a:bodyPr/>
          <a:lstStyle/>
          <a:p>
            <a:r>
              <a:rPr lang="en-US" altLang="en-US" dirty="0"/>
              <a:t>Present query-document pairs to low-cost labor on online crowd-sourcing platforms</a:t>
            </a:r>
          </a:p>
          <a:p>
            <a:pPr lvl="1"/>
            <a:r>
              <a:rPr lang="en-US" altLang="en-US" dirty="0"/>
              <a:t>Hope that this is cheaper than hiring qualified assessors</a:t>
            </a:r>
          </a:p>
          <a:p>
            <a:r>
              <a:rPr lang="en-US" altLang="en-US" dirty="0"/>
              <a:t>Lots of literature on using crowd-sourcing for such tasks</a:t>
            </a:r>
          </a:p>
          <a:p>
            <a:pPr lvl="1"/>
            <a:r>
              <a:rPr lang="en-US" altLang="en-US" dirty="0"/>
              <a:t>You get fairly good signal, but the variance in the resulting judgments is quite high</a:t>
            </a:r>
          </a:p>
        </p:txBody>
      </p:sp>
      <p:sp>
        <p:nvSpPr>
          <p:cNvPr id="24579" name="Slide Number Placeholder 3">
            <a:extLst>
              <a:ext uri="{FF2B5EF4-FFF2-40B4-BE49-F238E27FC236}">
                <a16:creationId xmlns:a16="http://schemas.microsoft.com/office/drawing/2014/main" id="{ACCF93B3-8B16-2F4A-89FC-C92F8D5CB1F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panose="020B0602030504020204" pitchFamily="34" charset="77"/>
                <a:ea typeface="MS PGothic" panose="020B0600070205080204" pitchFamily="34" charset="-128"/>
              </a:defRPr>
            </a:lvl1pPr>
            <a:lvl2pPr marL="742950" indent="-285750" eaLnBrk="0" hangingPunct="0">
              <a:defRPr sz="2400">
                <a:solidFill>
                  <a:schemeClr val="tx1"/>
                </a:solidFill>
                <a:latin typeface="Lucida Sans" panose="020B0602030504020204" pitchFamily="34" charset="77"/>
                <a:ea typeface="MS PGothic" panose="020B0600070205080204" pitchFamily="34" charset="-128"/>
              </a:defRPr>
            </a:lvl2pPr>
            <a:lvl3pPr marL="1143000" indent="-228600" eaLnBrk="0" hangingPunct="0">
              <a:defRPr sz="2400">
                <a:solidFill>
                  <a:schemeClr val="tx1"/>
                </a:solidFill>
                <a:latin typeface="Lucida Sans" panose="020B0602030504020204" pitchFamily="34" charset="77"/>
                <a:ea typeface="MS PGothic" panose="020B0600070205080204" pitchFamily="34" charset="-128"/>
              </a:defRPr>
            </a:lvl3pPr>
            <a:lvl4pPr marL="1600200" indent="-228600" eaLnBrk="0" hangingPunct="0">
              <a:defRPr sz="2400">
                <a:solidFill>
                  <a:schemeClr val="tx1"/>
                </a:solidFill>
                <a:latin typeface="Lucida Sans" panose="020B0602030504020204" pitchFamily="34" charset="77"/>
                <a:ea typeface="MS PGothic" panose="020B0600070205080204" pitchFamily="34" charset="-128"/>
              </a:defRPr>
            </a:lvl4pPr>
            <a:lvl5pPr marL="2057400" indent="-228600" eaLnBrk="0" hangingPunct="0">
              <a:defRPr sz="2400">
                <a:solidFill>
                  <a:schemeClr val="tx1"/>
                </a:solidFill>
                <a:latin typeface="Lucida Sans" panose="020B0602030504020204" pitchFamily="34" charset="77"/>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MS PGothic" panose="020B0600070205080204" pitchFamily="34" charset="-128"/>
              </a:defRPr>
            </a:lvl9pPr>
          </a:lstStyle>
          <a:p>
            <a:pPr eaLnBrk="1" hangingPunct="1"/>
            <a:fld id="{16FE1C76-486C-F24C-B16B-0E4EE4942ACF}" type="slidenum">
              <a:rPr lang="en-US" altLang="en-US" sz="1200">
                <a:solidFill>
                  <a:srgbClr val="898989"/>
                </a:solidFill>
                <a:latin typeface="Calibri" panose="020F0502020204030204" pitchFamily="34" charset="0"/>
              </a:rPr>
              <a:pPr eaLnBrk="1" hangingPunct="1"/>
              <a:t>9</a:t>
            </a:fld>
            <a:endParaRPr lang="en-US" altLang="en-US" sz="1200">
              <a:solidFill>
                <a:srgbClr val="898989"/>
              </a:solidFill>
              <a:latin typeface="Calibri" panose="020F050202020403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quote}&#10;Ranking \#1:&#10;$(1.0 + 0.67 + 0.75 + 0.8 + 0.83 + 0.6)/6 = 0.78$\\ \\&#10;Ranking \#2: $ (0.5 + 0.4 + 0.5 + 0.57 + 0.56 + 0.6)/6 = 0.52 $&#10;\end{quote}&#10;\end{document}&#10;"/>
  <p:tag name="FILENAME" val="TP_tmp"/>
  <p:tag name="FORMAT" val="pngmono"/>
  <p:tag name="RES" val="1200"/>
  <p:tag name="BLEND" val="0"/>
  <p:tag name="TRANSPARENT" val="0"/>
  <p:tag name="TBUG" val="0"/>
  <p:tag name="ALLOWFS" val="0"/>
  <p:tag name="ORIGWIDTH" val="262"/>
  <p:tag name="PICTUREFILESIZE" val="20795"/>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quote}&#10;\textit{average precision query 1} $= (1.0 + 0.67 + 0.5 + 0.44 + 0.5)/5 = 0.62$\\&#10;\textit{average precision query 2} $=(0.5 + 0.4 + 0.43)/3 = 0.44$\\ \\&#10;\textit{mean average precision} $= (0.62 + 0.44)/2 = 0.53$&#10;\end{quote}&#10;\end{document}&#10;"/>
  <p:tag name="FILENAME" val="TP_tmp"/>
  <p:tag name="FORMAT" val="pngmono"/>
  <p:tag name="RES" val="1200"/>
  <p:tag name="BLEND" val="0"/>
  <p:tag name="TRANSPARENT" val="0"/>
  <p:tag name="TBUG" val="0"/>
  <p:tag name="ALLOWFS" val="0"/>
  <p:tag name="ORIGWIDTH" val="294"/>
  <p:tag name="PICTUREFILESIZE" val="34202"/>
</p:tagLst>
</file>

<file path=ppt/tags/tag3.xml><?xml version="1.0" encoding="utf-8"?>
<p:tagLst xmlns:a="http://schemas.openxmlformats.org/drawingml/2006/main" xmlns:r="http://schemas.openxmlformats.org/officeDocument/2006/relationships" xmlns:p="http://schemas.openxmlformats.org/presentationml/2006/main">
  <p:tag name="TEXPOINT" val="template"/>
  <p:tag name="SOURCE" val="TPT1  equation DCG_p = rel_1 + \sum^p_{i=2} \frac{rel_i}{\log_2 i}  template TPT1  env TPENV1  fore 0  back 16777215  eqnno 2"/>
  <p:tag name="FILENAME" val="TP_tmp"/>
  <p:tag name="ORIGWIDTH" val="117"/>
  <p:tag name="PICTUREFILESIZE" val="5766"/>
</p:tagLst>
</file>

<file path=ppt/tags/tag4.xml><?xml version="1.0" encoding="utf-8"?>
<p:tagLst xmlns:a="http://schemas.openxmlformats.org/drawingml/2006/main" xmlns:r="http://schemas.openxmlformats.org/officeDocument/2006/relationships" xmlns:p="http://schemas.openxmlformats.org/presentationml/2006/main">
  <p:tag name="TEXPOINT" val="template"/>
  <p:tag name="SOURCE" val="TPT1  equation DCG_p = \sum^p_{i=1} \frac{2^{rel_i}-1}{log(1+i)}  template TPT1  env TPENV1  fore 0  back 16777215  eqnno 3"/>
  <p:tag name="FILENAME" val="TP_tmp"/>
  <p:tag name="ORIGWIDTH" val="99"/>
  <p:tag name="PICTUREFILESIZE" val="5251"/>
</p:tagLst>
</file>

<file path=ppt/theme/theme1.xml><?xml version="1.0" encoding="utf-8"?>
<a:theme xmlns:a="http://schemas.openxmlformats.org/drawingml/2006/main" name="IIR-slides">
  <a:themeElements>
    <a:clrScheme name="IIR Book">
      <a:dk1>
        <a:sysClr val="windowText" lastClr="000000"/>
      </a:dk1>
      <a:lt1>
        <a:sysClr val="window" lastClr="FFFFFF"/>
      </a:lt1>
      <a:dk2>
        <a:srgbClr val="1F497D"/>
      </a:dk2>
      <a:lt2>
        <a:srgbClr val="EEECE1"/>
      </a:lt2>
      <a:accent1>
        <a:srgbClr val="437085"/>
      </a:accent1>
      <a:accent2>
        <a:srgbClr val="C0504D"/>
      </a:accent2>
      <a:accent3>
        <a:srgbClr val="357E69"/>
      </a:accent3>
      <a:accent4>
        <a:srgbClr val="918BA3"/>
      </a:accent4>
      <a:accent5>
        <a:srgbClr val="139CB7"/>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IIR-slides.pot</Template>
  <TotalTime>25060</TotalTime>
  <Words>2880</Words>
  <Application>Microsoft Office PowerPoint</Application>
  <PresentationFormat>On-screen Show (4:3)</PresentationFormat>
  <Paragraphs>534</Paragraphs>
  <Slides>58</Slides>
  <Notes>13</Notes>
  <HiddenSlides>7</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71" baseType="lpstr">
      <vt:lpstr>ＭＳ Ｐゴシック</vt:lpstr>
      <vt:lpstr>Arial</vt:lpstr>
      <vt:lpstr>Calibri</vt:lpstr>
      <vt:lpstr>Corbel</vt:lpstr>
      <vt:lpstr>Lucida Sans</vt:lpstr>
      <vt:lpstr>Symbol</vt:lpstr>
      <vt:lpstr>Tahoma</vt:lpstr>
      <vt:lpstr>Times New Roman</vt:lpstr>
      <vt:lpstr>Wingdings</vt:lpstr>
      <vt:lpstr>Wingdings 2</vt:lpstr>
      <vt:lpstr>IIR-slides</vt:lpstr>
      <vt:lpstr>Chart</vt:lpstr>
      <vt:lpstr>Equation</vt:lpstr>
      <vt:lpstr>PowerPoint Presentation</vt:lpstr>
      <vt:lpstr>Situation</vt:lpstr>
      <vt:lpstr>What could you ask Sergey?</vt:lpstr>
      <vt:lpstr>How do you tell if users are happy?</vt:lpstr>
      <vt:lpstr>Happiness: elusive to measure</vt:lpstr>
      <vt:lpstr>Measuring relevance</vt:lpstr>
      <vt:lpstr>So you want to measure the quality of a new search algorithm?</vt:lpstr>
      <vt:lpstr>Relevance judgments</vt:lpstr>
      <vt:lpstr>Crowd source relevance judgments?</vt:lpstr>
      <vt:lpstr>What else?</vt:lpstr>
      <vt:lpstr>Early public test Collections (20th C)</vt:lpstr>
      <vt:lpstr>Now we have the basics of a benchmark</vt:lpstr>
      <vt:lpstr>Evaluating an IR system</vt:lpstr>
      <vt:lpstr>Unranked retrieval evaluation: Precision and Recall</vt:lpstr>
      <vt:lpstr>Rank-Based Measures</vt:lpstr>
      <vt:lpstr>Precision@K</vt:lpstr>
      <vt:lpstr>A precision-recall curve</vt:lpstr>
      <vt:lpstr>Mean Average Precision</vt:lpstr>
      <vt:lpstr>Average Precision</vt:lpstr>
      <vt:lpstr>MAP</vt:lpstr>
      <vt:lpstr>Mean average precision</vt:lpstr>
      <vt:lpstr>Beyond binary relevance</vt:lpstr>
      <vt:lpstr>PowerPoint Presentation</vt:lpstr>
      <vt:lpstr>Discounted Cumulative Gain</vt:lpstr>
      <vt:lpstr>Discounted Cumulative Gain</vt:lpstr>
      <vt:lpstr>Summarize a Ranking: DCG</vt:lpstr>
      <vt:lpstr>Discounted Cumulative Gain</vt:lpstr>
      <vt:lpstr>DCG Example</vt:lpstr>
      <vt:lpstr>NDCG for summarizing rankings</vt:lpstr>
      <vt:lpstr>NDCG - Example</vt:lpstr>
      <vt:lpstr>What if the results are not in a list?</vt:lpstr>
      <vt:lpstr>Mean Reciprocal Rank</vt:lpstr>
      <vt:lpstr>Human judgments are</vt:lpstr>
      <vt:lpstr>Using user Clicks</vt:lpstr>
      <vt:lpstr>User Behavior</vt:lpstr>
      <vt:lpstr>User  Behavior</vt:lpstr>
      <vt:lpstr>What do clicks tell us?</vt:lpstr>
      <vt:lpstr>Eye-tracking User Study</vt:lpstr>
      <vt:lpstr>Click Position-bias</vt:lpstr>
      <vt:lpstr>Relative vs absolute ratings</vt:lpstr>
      <vt:lpstr>Evaluating pairwise relative ratings</vt:lpstr>
      <vt:lpstr>Comparing two rankings via clicks (Joachims 2002)</vt:lpstr>
      <vt:lpstr>Interleave the two rankings</vt:lpstr>
      <vt:lpstr>Remove duplicate results</vt:lpstr>
      <vt:lpstr>Count user clicks</vt:lpstr>
      <vt:lpstr>Interleaved ranking </vt:lpstr>
      <vt:lpstr>A/B testing at web search engines</vt:lpstr>
      <vt:lpstr>Facts/entities (what happens to clicks?)</vt:lpstr>
      <vt:lpstr>Recap</vt:lpstr>
      <vt:lpstr>User behavior</vt:lpstr>
      <vt:lpstr>Incorporating user behavior into ranking algorithm</vt:lpstr>
      <vt:lpstr>Web search click log</vt:lpstr>
      <vt:lpstr>Web Search Click Log</vt:lpstr>
      <vt:lpstr>Interpret Clicks: an Example</vt:lpstr>
      <vt:lpstr>Resources</vt:lpstr>
      <vt:lpstr>Features based on user behavior</vt:lpstr>
      <vt:lpstr>Comparing two rankings to a baseline ranking</vt:lpstr>
      <vt:lpstr>Kendall tau distance</vt:lpstr>
    </vt:vector>
  </TitlesOfParts>
  <Company>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Christopher Manning</dc:creator>
  <cp:lastModifiedBy>Charles Nicholas</cp:lastModifiedBy>
  <cp:revision>494</cp:revision>
  <cp:lastPrinted>2014-04-24T04:30:02Z</cp:lastPrinted>
  <dcterms:created xsi:type="dcterms:W3CDTF">2009-09-21T23:46:17Z</dcterms:created>
  <dcterms:modified xsi:type="dcterms:W3CDTF">2024-04-02T02:49:48Z</dcterms:modified>
</cp:coreProperties>
</file>